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81" r:id="rId22"/>
    <p:sldId id="277" r:id="rId23"/>
    <p:sldId id="282" r:id="rId24"/>
    <p:sldId id="278" r:id="rId25"/>
    <p:sldId id="279" r:id="rId26"/>
    <p:sldId id="280"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D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BB4D0-74A9-4D26-98F3-E0A64A7E051A}" type="datetimeFigureOut">
              <a:rPr lang="en-IN" smtClean="0"/>
              <a:t>17-11-2024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A8E45F-46DE-4E0B-8EE8-9AFBCEBD062E}" type="slidenum">
              <a:rPr lang="en-IN" smtClean="0"/>
              <a:t>‹#›</a:t>
            </a:fld>
            <a:endParaRPr lang="en-IN"/>
          </a:p>
        </p:txBody>
      </p:sp>
    </p:spTree>
    <p:extLst>
      <p:ext uri="{BB962C8B-B14F-4D97-AF65-F5344CB8AC3E}">
        <p14:creationId xmlns:p14="http://schemas.microsoft.com/office/powerpoint/2010/main" val="1268622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8E45F-46DE-4E0B-8EE8-9AFBCEBD062E}" type="slidenum">
              <a:rPr lang="en-IN" smtClean="0"/>
              <a:t>4</a:t>
            </a:fld>
            <a:endParaRPr lang="en-IN"/>
          </a:p>
        </p:txBody>
      </p:sp>
    </p:spTree>
    <p:extLst>
      <p:ext uri="{BB962C8B-B14F-4D97-AF65-F5344CB8AC3E}">
        <p14:creationId xmlns:p14="http://schemas.microsoft.com/office/powerpoint/2010/main" val="3822608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F57CEE1-5DB9-4AA0-ADCF-D16DE792E9F9}" type="datetimeFigureOut">
              <a:rPr lang="en-IN" smtClean="0"/>
              <a:t>17-11-2024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1026867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57CEE1-5DB9-4AA0-ADCF-D16DE792E9F9}" type="datetimeFigureOut">
              <a:rPr lang="en-IN" smtClean="0"/>
              <a:t>17-11-2024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406287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57CEE1-5DB9-4AA0-ADCF-D16DE792E9F9}" type="datetimeFigureOut">
              <a:rPr lang="en-IN" smtClean="0"/>
              <a:t>17-11-2024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2712624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57CEE1-5DB9-4AA0-ADCF-D16DE792E9F9}" type="datetimeFigureOut">
              <a:rPr lang="en-IN" smtClean="0"/>
              <a:t>17-11-2024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2327794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57CEE1-5DB9-4AA0-ADCF-D16DE792E9F9}" type="datetimeFigureOut">
              <a:rPr lang="en-IN" smtClean="0"/>
              <a:t>17-11-2024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46439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F57CEE1-5DB9-4AA0-ADCF-D16DE792E9F9}" type="datetimeFigureOut">
              <a:rPr lang="en-IN" smtClean="0"/>
              <a:t>17-11-2024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2441969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F57CEE1-5DB9-4AA0-ADCF-D16DE792E9F9}" type="datetimeFigureOut">
              <a:rPr lang="en-IN" smtClean="0"/>
              <a:t>17-11-2024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3005606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F57CEE1-5DB9-4AA0-ADCF-D16DE792E9F9}" type="datetimeFigureOut">
              <a:rPr lang="en-IN" smtClean="0"/>
              <a:t>17-11-2024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2353061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F57CEE1-5DB9-4AA0-ADCF-D16DE792E9F9}" type="datetimeFigureOut">
              <a:rPr lang="en-IN" smtClean="0"/>
              <a:t>17-11-2024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868474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57CEE1-5DB9-4AA0-ADCF-D16DE792E9F9}" type="datetimeFigureOut">
              <a:rPr lang="en-IN" smtClean="0"/>
              <a:t>17-11-2024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22133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57CEE1-5DB9-4AA0-ADCF-D16DE792E9F9}" type="datetimeFigureOut">
              <a:rPr lang="en-IN" smtClean="0"/>
              <a:t>17-11-2024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992464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57CEE1-5DB9-4AA0-ADCF-D16DE792E9F9}" type="datetimeFigureOut">
              <a:rPr lang="en-IN" smtClean="0"/>
              <a:t>17-11-2024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359353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57CEE1-5DB9-4AA0-ADCF-D16DE792E9F9}" type="datetimeFigureOut">
              <a:rPr lang="en-IN" smtClean="0"/>
              <a:t>17-11-2024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3175279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57CEE1-5DB9-4AA0-ADCF-D16DE792E9F9}" type="datetimeFigureOut">
              <a:rPr lang="en-IN" smtClean="0"/>
              <a:t>17-11-2024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2982280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57CEE1-5DB9-4AA0-ADCF-D16DE792E9F9}" type="datetimeFigureOut">
              <a:rPr lang="en-IN" smtClean="0"/>
              <a:t>17-11-2024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71801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57CEE1-5DB9-4AA0-ADCF-D16DE792E9F9}" type="datetimeFigureOut">
              <a:rPr lang="en-IN" smtClean="0"/>
              <a:t>17-11-2024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46713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57CEE1-5DB9-4AA0-ADCF-D16DE792E9F9}" type="datetimeFigureOut">
              <a:rPr lang="en-IN" smtClean="0"/>
              <a:t>17-11-2024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0E3E561-0CCA-4786-8140-791B35537C69}" type="slidenum">
              <a:rPr lang="en-IN" smtClean="0"/>
              <a:t>‹#›</a:t>
            </a:fld>
            <a:endParaRPr lang="en-IN"/>
          </a:p>
        </p:txBody>
      </p:sp>
    </p:spTree>
    <p:extLst>
      <p:ext uri="{BB962C8B-B14F-4D97-AF65-F5344CB8AC3E}">
        <p14:creationId xmlns:p14="http://schemas.microsoft.com/office/powerpoint/2010/main" val="2390068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F57CEE1-5DB9-4AA0-ADCF-D16DE792E9F9}" type="datetimeFigureOut">
              <a:rPr lang="en-IN" smtClean="0"/>
              <a:t>17-11-2024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0E3E561-0CCA-4786-8140-791B35537C69}" type="slidenum">
              <a:rPr lang="en-IN" smtClean="0"/>
              <a:t>‹#›</a:t>
            </a:fld>
            <a:endParaRPr lang="en-IN"/>
          </a:p>
        </p:txBody>
      </p:sp>
    </p:spTree>
    <p:extLst>
      <p:ext uri="{BB962C8B-B14F-4D97-AF65-F5344CB8AC3E}">
        <p14:creationId xmlns:p14="http://schemas.microsoft.com/office/powerpoint/2010/main" val="4511469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23.sv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0AA2-F27C-0040-767F-E523FE4E6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1FF6A6F6-D9BC-403E-63E9-5151B0C150E2}"/>
              </a:ext>
            </a:extLst>
          </p:cNvPr>
          <p:cNvSpPr>
            <a:spLocks noGrp="1"/>
          </p:cNvSpPr>
          <p:nvPr>
            <p:ph type="title"/>
          </p:nvPr>
        </p:nvSpPr>
        <p:spPr>
          <a:xfrm>
            <a:off x="1155700" y="973138"/>
            <a:ext cx="8761413" cy="953985"/>
          </a:xfrm>
        </p:spPr>
        <p:txBody>
          <a:bodyPr/>
          <a:lstStyle/>
          <a:p>
            <a:r>
              <a:rPr lang="en-IN" sz="4000" b="1" u="sng" dirty="0">
                <a:solidFill>
                  <a:schemeClr val="accent1">
                    <a:lumMod val="50000"/>
                  </a:schemeClr>
                </a:solidFill>
              </a:rPr>
              <a:t>BOOK KEEPING SYSTEM</a:t>
            </a:r>
          </a:p>
        </p:txBody>
      </p:sp>
      <p:pic>
        <p:nvPicPr>
          <p:cNvPr id="12" name="Content Placeholder 11">
            <a:extLst>
              <a:ext uri="{FF2B5EF4-FFF2-40B4-BE49-F238E27FC236}">
                <a16:creationId xmlns:a16="http://schemas.microsoft.com/office/drawing/2014/main" id="{0AD0BCE3-9E2D-6A60-9D3B-6672AF400C2E}"/>
              </a:ext>
            </a:extLst>
          </p:cNvPr>
          <p:cNvPicPr>
            <a:picLocks noGrp="1" noChangeAspect="1"/>
          </p:cNvPicPr>
          <p:nvPr>
            <p:ph idx="1"/>
          </p:nvPr>
        </p:nvPicPr>
        <p:blipFill>
          <a:blip r:embed="rId3"/>
          <a:stretch>
            <a:fillRect/>
          </a:stretch>
        </p:blipFill>
        <p:spPr>
          <a:xfrm>
            <a:off x="1457204" y="2269203"/>
            <a:ext cx="8693852" cy="3416300"/>
          </a:xfrm>
          <a:prstGeom prst="rect">
            <a:avLst/>
          </a:prstGeom>
        </p:spPr>
      </p:pic>
    </p:spTree>
    <p:extLst>
      <p:ext uri="{BB962C8B-B14F-4D97-AF65-F5344CB8AC3E}">
        <p14:creationId xmlns:p14="http://schemas.microsoft.com/office/powerpoint/2010/main" val="3193051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B0C42-3D80-289C-ED9E-E3646251555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A0DC61F-16F2-797E-FB0F-E40C46A0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2" name="TextBox 1">
            <a:extLst>
              <a:ext uri="{FF2B5EF4-FFF2-40B4-BE49-F238E27FC236}">
                <a16:creationId xmlns:a16="http://schemas.microsoft.com/office/drawing/2014/main" id="{6A9AC685-C56D-A4F5-1FAD-849734A35DFE}"/>
              </a:ext>
            </a:extLst>
          </p:cNvPr>
          <p:cNvSpPr txBox="1"/>
          <p:nvPr/>
        </p:nvSpPr>
        <p:spPr>
          <a:xfrm>
            <a:off x="1691148" y="373626"/>
            <a:ext cx="6449962" cy="646331"/>
          </a:xfrm>
          <a:prstGeom prst="rect">
            <a:avLst/>
          </a:prstGeom>
          <a:noFill/>
        </p:spPr>
        <p:txBody>
          <a:bodyPr wrap="square" rtlCol="0">
            <a:spAutoFit/>
          </a:bodyPr>
          <a:lstStyle/>
          <a:p>
            <a:r>
              <a:rPr lang="en-IN" sz="3600" b="1" u="sng" dirty="0">
                <a:solidFill>
                  <a:schemeClr val="accent1">
                    <a:lumMod val="50000"/>
                  </a:schemeClr>
                </a:solidFill>
              </a:rPr>
              <a:t>CONCLUSION</a:t>
            </a:r>
          </a:p>
        </p:txBody>
      </p:sp>
      <p:sp>
        <p:nvSpPr>
          <p:cNvPr id="3" name="TextBox 2">
            <a:extLst>
              <a:ext uri="{FF2B5EF4-FFF2-40B4-BE49-F238E27FC236}">
                <a16:creationId xmlns:a16="http://schemas.microsoft.com/office/drawing/2014/main" id="{F2FC963F-5966-739C-3670-77F301AD6E69}"/>
              </a:ext>
            </a:extLst>
          </p:cNvPr>
          <p:cNvSpPr txBox="1"/>
          <p:nvPr/>
        </p:nvSpPr>
        <p:spPr>
          <a:xfrm>
            <a:off x="2841522" y="1129781"/>
            <a:ext cx="8603225" cy="5106270"/>
          </a:xfrm>
          <a:prstGeom prst="rect">
            <a:avLst/>
          </a:prstGeom>
          <a:noFill/>
        </p:spPr>
        <p:txBody>
          <a:bodyPr wrap="square" rtlCol="0">
            <a:spAutoFit/>
          </a:bodyPr>
          <a:lstStyle/>
          <a:p>
            <a:pPr algn="just">
              <a:lnSpc>
                <a:spcPct val="150000"/>
              </a:lnSpc>
            </a:pPr>
            <a:r>
              <a:rPr lang="en-IN" sz="2200" b="1" dirty="0"/>
              <a:t>Bookkeeping system is helpful to handle all records of books easily and category wise this system useful to handle all records that which user order which books and also this system save all reviews from users. </a:t>
            </a:r>
          </a:p>
          <a:p>
            <a:pPr algn="just">
              <a:lnSpc>
                <a:spcPct val="150000"/>
              </a:lnSpc>
            </a:pPr>
            <a:r>
              <a:rPr lang="en-IN" sz="2200" b="1" dirty="0"/>
              <a:t>	Bookkeeping system handle all users information and also it save all book data like author, publisher and price of books so that user can check the detail information about books and then they can easily order books. This system is usually important for libraries because they handle properly all details about books, users and also save all proper reviews also.</a:t>
            </a:r>
          </a:p>
        </p:txBody>
      </p:sp>
    </p:spTree>
    <p:extLst>
      <p:ext uri="{BB962C8B-B14F-4D97-AF65-F5344CB8AC3E}">
        <p14:creationId xmlns:p14="http://schemas.microsoft.com/office/powerpoint/2010/main" val="2901057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086A5F-F10C-048E-CA79-54C980091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TextBox 2">
            <a:extLst>
              <a:ext uri="{FF2B5EF4-FFF2-40B4-BE49-F238E27FC236}">
                <a16:creationId xmlns:a16="http://schemas.microsoft.com/office/drawing/2014/main" id="{E999E473-046B-ECA9-60FE-EC202EAECDC3}"/>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About Us Page:-</a:t>
            </a:r>
          </a:p>
        </p:txBody>
      </p:sp>
      <p:pic>
        <p:nvPicPr>
          <p:cNvPr id="6" name="Picture 5">
            <a:extLst>
              <a:ext uri="{FF2B5EF4-FFF2-40B4-BE49-F238E27FC236}">
                <a16:creationId xmlns:a16="http://schemas.microsoft.com/office/drawing/2014/main" id="{2C9C53CB-9F3A-48D7-3D83-1B203C12E940}"/>
              </a:ext>
            </a:extLst>
          </p:cNvPr>
          <p:cNvPicPr>
            <a:picLocks noChangeAspect="1"/>
          </p:cNvPicPr>
          <p:nvPr/>
        </p:nvPicPr>
        <p:blipFill>
          <a:blip r:embed="rId3"/>
          <a:srcRect t="15845"/>
          <a:stretch/>
        </p:blipFill>
        <p:spPr>
          <a:xfrm>
            <a:off x="2812025" y="1216601"/>
            <a:ext cx="8514735" cy="5198608"/>
          </a:xfrm>
          <a:prstGeom prst="rect">
            <a:avLst/>
          </a:prstGeom>
        </p:spPr>
      </p:pic>
    </p:spTree>
    <p:extLst>
      <p:ext uri="{BB962C8B-B14F-4D97-AF65-F5344CB8AC3E}">
        <p14:creationId xmlns:p14="http://schemas.microsoft.com/office/powerpoint/2010/main" val="351695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F6464B-5582-7453-313C-2D0D57C956B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7F2721A-61EE-A3F9-C871-AB0B27457C6D}"/>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Registration Page:-</a:t>
            </a:r>
          </a:p>
        </p:txBody>
      </p:sp>
      <p:pic>
        <p:nvPicPr>
          <p:cNvPr id="5" name="Picture 4">
            <a:extLst>
              <a:ext uri="{FF2B5EF4-FFF2-40B4-BE49-F238E27FC236}">
                <a16:creationId xmlns:a16="http://schemas.microsoft.com/office/drawing/2014/main" id="{BD85DB8D-9D66-810B-FCFF-061AFE5D3504}"/>
              </a:ext>
            </a:extLst>
          </p:cNvPr>
          <p:cNvPicPr>
            <a:picLocks noChangeAspect="1"/>
          </p:cNvPicPr>
          <p:nvPr/>
        </p:nvPicPr>
        <p:blipFill>
          <a:blip r:embed="rId3"/>
          <a:stretch>
            <a:fillRect/>
          </a:stretch>
        </p:blipFill>
        <p:spPr>
          <a:xfrm>
            <a:off x="1946787" y="1215005"/>
            <a:ext cx="9128972" cy="4871163"/>
          </a:xfrm>
          <a:prstGeom prst="rect">
            <a:avLst/>
          </a:prstGeom>
        </p:spPr>
      </p:pic>
    </p:spTree>
    <p:extLst>
      <p:ext uri="{BB962C8B-B14F-4D97-AF65-F5344CB8AC3E}">
        <p14:creationId xmlns:p14="http://schemas.microsoft.com/office/powerpoint/2010/main" val="1621399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BA0DB4-FA8D-9C55-9C54-346977488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5" name="TextBox 4">
            <a:extLst>
              <a:ext uri="{FF2B5EF4-FFF2-40B4-BE49-F238E27FC236}">
                <a16:creationId xmlns:a16="http://schemas.microsoft.com/office/drawing/2014/main" id="{C68EDE32-013D-EF56-9DCF-828E311AAF3C}"/>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Login Page:-</a:t>
            </a:r>
          </a:p>
        </p:txBody>
      </p:sp>
      <p:pic>
        <p:nvPicPr>
          <p:cNvPr id="7" name="Picture 6">
            <a:extLst>
              <a:ext uri="{FF2B5EF4-FFF2-40B4-BE49-F238E27FC236}">
                <a16:creationId xmlns:a16="http://schemas.microsoft.com/office/drawing/2014/main" id="{E5F65219-71AD-3C18-A824-D57755F706DE}"/>
              </a:ext>
            </a:extLst>
          </p:cNvPr>
          <p:cNvPicPr>
            <a:picLocks noChangeAspect="1"/>
          </p:cNvPicPr>
          <p:nvPr/>
        </p:nvPicPr>
        <p:blipFill>
          <a:blip r:embed="rId3"/>
          <a:stretch>
            <a:fillRect/>
          </a:stretch>
        </p:blipFill>
        <p:spPr>
          <a:xfrm>
            <a:off x="1978271" y="1061884"/>
            <a:ext cx="9564799" cy="5063029"/>
          </a:xfrm>
          <a:prstGeom prst="rect">
            <a:avLst/>
          </a:prstGeom>
        </p:spPr>
      </p:pic>
    </p:spTree>
    <p:extLst>
      <p:ext uri="{BB962C8B-B14F-4D97-AF65-F5344CB8AC3E}">
        <p14:creationId xmlns:p14="http://schemas.microsoft.com/office/powerpoint/2010/main" val="4282896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A50AA8-A454-3A32-42C6-75417FCCB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3" name="TextBox 2">
            <a:extLst>
              <a:ext uri="{FF2B5EF4-FFF2-40B4-BE49-F238E27FC236}">
                <a16:creationId xmlns:a16="http://schemas.microsoft.com/office/drawing/2014/main" id="{93D5282F-FFB9-5326-7E9A-9BAA00A09814}"/>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User Dashboard:-</a:t>
            </a:r>
          </a:p>
        </p:txBody>
      </p:sp>
      <p:pic>
        <p:nvPicPr>
          <p:cNvPr id="5" name="Picture 4">
            <a:extLst>
              <a:ext uri="{FF2B5EF4-FFF2-40B4-BE49-F238E27FC236}">
                <a16:creationId xmlns:a16="http://schemas.microsoft.com/office/drawing/2014/main" id="{39D9D551-C5FD-6FF0-E11A-949320704456}"/>
              </a:ext>
            </a:extLst>
          </p:cNvPr>
          <p:cNvPicPr>
            <a:picLocks noChangeAspect="1"/>
          </p:cNvPicPr>
          <p:nvPr/>
        </p:nvPicPr>
        <p:blipFill>
          <a:blip r:embed="rId3"/>
          <a:stretch>
            <a:fillRect/>
          </a:stretch>
        </p:blipFill>
        <p:spPr>
          <a:xfrm>
            <a:off x="2349910" y="1162373"/>
            <a:ext cx="9527458" cy="5464719"/>
          </a:xfrm>
          <a:prstGeom prst="rect">
            <a:avLst/>
          </a:prstGeom>
        </p:spPr>
      </p:pic>
    </p:spTree>
    <p:extLst>
      <p:ext uri="{BB962C8B-B14F-4D97-AF65-F5344CB8AC3E}">
        <p14:creationId xmlns:p14="http://schemas.microsoft.com/office/powerpoint/2010/main" val="369914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C3FB07-CA39-7EC2-AD54-63D1A1D4D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3" name="TextBox 2">
            <a:extLst>
              <a:ext uri="{FF2B5EF4-FFF2-40B4-BE49-F238E27FC236}">
                <a16:creationId xmlns:a16="http://schemas.microsoft.com/office/drawing/2014/main" id="{32530365-340D-0432-6AA1-01A4C9C85A2A}"/>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List Of Books:-</a:t>
            </a:r>
          </a:p>
        </p:txBody>
      </p:sp>
      <p:pic>
        <p:nvPicPr>
          <p:cNvPr id="5" name="Picture 4">
            <a:extLst>
              <a:ext uri="{FF2B5EF4-FFF2-40B4-BE49-F238E27FC236}">
                <a16:creationId xmlns:a16="http://schemas.microsoft.com/office/drawing/2014/main" id="{98D10858-A272-B19F-E340-230897FDBA8B}"/>
              </a:ext>
            </a:extLst>
          </p:cNvPr>
          <p:cNvPicPr>
            <a:picLocks noChangeAspect="1"/>
          </p:cNvPicPr>
          <p:nvPr/>
        </p:nvPicPr>
        <p:blipFill>
          <a:blip r:embed="rId3"/>
          <a:stretch>
            <a:fillRect/>
          </a:stretch>
        </p:blipFill>
        <p:spPr>
          <a:xfrm>
            <a:off x="2458065" y="931466"/>
            <a:ext cx="9458632" cy="5466038"/>
          </a:xfrm>
          <a:prstGeom prst="rect">
            <a:avLst/>
          </a:prstGeom>
        </p:spPr>
      </p:pic>
    </p:spTree>
    <p:extLst>
      <p:ext uri="{BB962C8B-B14F-4D97-AF65-F5344CB8AC3E}">
        <p14:creationId xmlns:p14="http://schemas.microsoft.com/office/powerpoint/2010/main" val="342094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607360-55CE-717C-B0DE-E36770B75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3" name="TextBox 2">
            <a:extLst>
              <a:ext uri="{FF2B5EF4-FFF2-40B4-BE49-F238E27FC236}">
                <a16:creationId xmlns:a16="http://schemas.microsoft.com/office/drawing/2014/main" id="{5D08FDB7-0D2D-FA3E-9911-25D356250DED}"/>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Cart Page:-</a:t>
            </a:r>
          </a:p>
        </p:txBody>
      </p:sp>
      <p:pic>
        <p:nvPicPr>
          <p:cNvPr id="5" name="Picture 4">
            <a:extLst>
              <a:ext uri="{FF2B5EF4-FFF2-40B4-BE49-F238E27FC236}">
                <a16:creationId xmlns:a16="http://schemas.microsoft.com/office/drawing/2014/main" id="{0223451F-94F7-96DA-C442-3B300230AE78}"/>
              </a:ext>
            </a:extLst>
          </p:cNvPr>
          <p:cNvPicPr>
            <a:picLocks noChangeAspect="1"/>
          </p:cNvPicPr>
          <p:nvPr/>
        </p:nvPicPr>
        <p:blipFill>
          <a:blip r:embed="rId3"/>
          <a:stretch>
            <a:fillRect/>
          </a:stretch>
        </p:blipFill>
        <p:spPr>
          <a:xfrm>
            <a:off x="2851354" y="1128777"/>
            <a:ext cx="8721213" cy="5229709"/>
          </a:xfrm>
          <a:prstGeom prst="rect">
            <a:avLst/>
          </a:prstGeom>
        </p:spPr>
      </p:pic>
    </p:spTree>
    <p:extLst>
      <p:ext uri="{BB962C8B-B14F-4D97-AF65-F5344CB8AC3E}">
        <p14:creationId xmlns:p14="http://schemas.microsoft.com/office/powerpoint/2010/main" val="268548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5FAA85-ED9B-5048-BE2A-A459D4C3C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3" name="TextBox 2">
            <a:extLst>
              <a:ext uri="{FF2B5EF4-FFF2-40B4-BE49-F238E27FC236}">
                <a16:creationId xmlns:a16="http://schemas.microsoft.com/office/drawing/2014/main" id="{8E4C15CC-96C6-6B2A-4C16-FEB870DACE17}"/>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Order Page:-</a:t>
            </a:r>
          </a:p>
        </p:txBody>
      </p:sp>
      <p:pic>
        <p:nvPicPr>
          <p:cNvPr id="5" name="Picture 4">
            <a:extLst>
              <a:ext uri="{FF2B5EF4-FFF2-40B4-BE49-F238E27FC236}">
                <a16:creationId xmlns:a16="http://schemas.microsoft.com/office/drawing/2014/main" id="{946A825F-756F-840C-992A-EFC787321FAA}"/>
              </a:ext>
            </a:extLst>
          </p:cNvPr>
          <p:cNvPicPr>
            <a:picLocks noChangeAspect="1"/>
          </p:cNvPicPr>
          <p:nvPr/>
        </p:nvPicPr>
        <p:blipFill>
          <a:blip r:embed="rId3"/>
          <a:stretch>
            <a:fillRect/>
          </a:stretch>
        </p:blipFill>
        <p:spPr>
          <a:xfrm>
            <a:off x="2674375" y="1216601"/>
            <a:ext cx="9379974" cy="5189448"/>
          </a:xfrm>
          <a:prstGeom prst="rect">
            <a:avLst/>
          </a:prstGeom>
        </p:spPr>
      </p:pic>
    </p:spTree>
    <p:extLst>
      <p:ext uri="{BB962C8B-B14F-4D97-AF65-F5344CB8AC3E}">
        <p14:creationId xmlns:p14="http://schemas.microsoft.com/office/powerpoint/2010/main" val="3057818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6F22BF-AB88-B843-D7FC-3A95726F7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3" name="TextBox 2">
            <a:extLst>
              <a:ext uri="{FF2B5EF4-FFF2-40B4-BE49-F238E27FC236}">
                <a16:creationId xmlns:a16="http://schemas.microsoft.com/office/drawing/2014/main" id="{782661D6-0D61-CC69-953C-78D74B3A664A}"/>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Add Review Page:-</a:t>
            </a:r>
          </a:p>
        </p:txBody>
      </p:sp>
      <p:pic>
        <p:nvPicPr>
          <p:cNvPr id="5" name="Picture 4">
            <a:extLst>
              <a:ext uri="{FF2B5EF4-FFF2-40B4-BE49-F238E27FC236}">
                <a16:creationId xmlns:a16="http://schemas.microsoft.com/office/drawing/2014/main" id="{2A5DE0AE-CE92-AA40-0628-856E61E1ECBC}"/>
              </a:ext>
            </a:extLst>
          </p:cNvPr>
          <p:cNvPicPr>
            <a:picLocks noChangeAspect="1"/>
          </p:cNvPicPr>
          <p:nvPr/>
        </p:nvPicPr>
        <p:blipFill>
          <a:blip r:embed="rId3"/>
          <a:stretch>
            <a:fillRect/>
          </a:stretch>
        </p:blipFill>
        <p:spPr>
          <a:xfrm>
            <a:off x="2787236" y="1061883"/>
            <a:ext cx="8106906" cy="5327115"/>
          </a:xfrm>
          <a:prstGeom prst="rect">
            <a:avLst/>
          </a:prstGeom>
        </p:spPr>
      </p:pic>
    </p:spTree>
    <p:extLst>
      <p:ext uri="{BB962C8B-B14F-4D97-AF65-F5344CB8AC3E}">
        <p14:creationId xmlns:p14="http://schemas.microsoft.com/office/powerpoint/2010/main" val="548859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57C60E-552F-344E-4487-B54AF5A62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3" name="TextBox 2">
            <a:extLst>
              <a:ext uri="{FF2B5EF4-FFF2-40B4-BE49-F238E27FC236}">
                <a16:creationId xmlns:a16="http://schemas.microsoft.com/office/drawing/2014/main" id="{22DD80DF-A546-5E02-662B-0DDF53C5C39E}"/>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Admin Dashboard Page:-</a:t>
            </a:r>
          </a:p>
        </p:txBody>
      </p:sp>
      <p:pic>
        <p:nvPicPr>
          <p:cNvPr id="5" name="Picture 4">
            <a:extLst>
              <a:ext uri="{FF2B5EF4-FFF2-40B4-BE49-F238E27FC236}">
                <a16:creationId xmlns:a16="http://schemas.microsoft.com/office/drawing/2014/main" id="{51CD2E40-7EE3-B9D3-329E-1204606C3E9B}"/>
              </a:ext>
            </a:extLst>
          </p:cNvPr>
          <p:cNvPicPr>
            <a:picLocks noChangeAspect="1"/>
          </p:cNvPicPr>
          <p:nvPr/>
        </p:nvPicPr>
        <p:blipFill>
          <a:blip r:embed="rId3"/>
          <a:stretch>
            <a:fillRect/>
          </a:stretch>
        </p:blipFill>
        <p:spPr>
          <a:xfrm>
            <a:off x="2349908" y="976966"/>
            <a:ext cx="9252155" cy="5595899"/>
          </a:xfrm>
          <a:prstGeom prst="rect">
            <a:avLst/>
          </a:prstGeom>
        </p:spPr>
      </p:pic>
    </p:spTree>
    <p:extLst>
      <p:ext uri="{BB962C8B-B14F-4D97-AF65-F5344CB8AC3E}">
        <p14:creationId xmlns:p14="http://schemas.microsoft.com/office/powerpoint/2010/main" val="133518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86A6-BC01-4989-88E5-2E857057FED1}"/>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C18C26A9-1FA5-A206-1535-77C31B5AB9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89464"/>
          </a:xfrm>
        </p:spPr>
      </p:pic>
      <p:sp>
        <p:nvSpPr>
          <p:cNvPr id="10" name="TextBox 9">
            <a:extLst>
              <a:ext uri="{FF2B5EF4-FFF2-40B4-BE49-F238E27FC236}">
                <a16:creationId xmlns:a16="http://schemas.microsoft.com/office/drawing/2014/main" id="{E9CDE43D-C969-7373-5D69-8C484EBCBBD5}"/>
              </a:ext>
            </a:extLst>
          </p:cNvPr>
          <p:cNvSpPr txBox="1"/>
          <p:nvPr/>
        </p:nvSpPr>
        <p:spPr>
          <a:xfrm>
            <a:off x="1494503" y="905232"/>
            <a:ext cx="8308258" cy="646331"/>
          </a:xfrm>
          <a:prstGeom prst="rect">
            <a:avLst/>
          </a:prstGeom>
          <a:noFill/>
        </p:spPr>
        <p:txBody>
          <a:bodyPr wrap="square" rtlCol="0">
            <a:spAutoFit/>
          </a:bodyPr>
          <a:lstStyle/>
          <a:p>
            <a:r>
              <a:rPr lang="en-IN" sz="3600" b="1" u="sng" dirty="0">
                <a:solidFill>
                  <a:schemeClr val="accent1">
                    <a:lumMod val="50000"/>
                  </a:schemeClr>
                </a:solidFill>
              </a:rPr>
              <a:t>INTRODUCTION</a:t>
            </a:r>
          </a:p>
        </p:txBody>
      </p:sp>
      <p:sp>
        <p:nvSpPr>
          <p:cNvPr id="12" name="TextBox 11">
            <a:extLst>
              <a:ext uri="{FF2B5EF4-FFF2-40B4-BE49-F238E27FC236}">
                <a16:creationId xmlns:a16="http://schemas.microsoft.com/office/drawing/2014/main" id="{9FF63846-6481-3435-A81E-A2F605E60726}"/>
              </a:ext>
            </a:extLst>
          </p:cNvPr>
          <p:cNvSpPr txBox="1"/>
          <p:nvPr/>
        </p:nvSpPr>
        <p:spPr>
          <a:xfrm>
            <a:off x="2733367" y="1551563"/>
            <a:ext cx="8563897" cy="4555093"/>
          </a:xfrm>
          <a:prstGeom prst="rect">
            <a:avLst/>
          </a:prstGeom>
          <a:noFill/>
        </p:spPr>
        <p:txBody>
          <a:bodyPr wrap="square" rtlCol="0">
            <a:spAutoFit/>
          </a:bodyPr>
          <a:lstStyle/>
          <a:p>
            <a:pPr algn="just">
              <a:lnSpc>
                <a:spcPct val="150000"/>
              </a:lnSpc>
            </a:pPr>
            <a:r>
              <a:rPr lang="en-IN" sz="2000" b="1" dirty="0"/>
              <a:t>The book keeping system project  has been developed on angular and database. This system focuses on building an enhancing bookkeeping skills. System helpful for handling all book related information. Using this we can get idea that how much books available simply system easily handle all books ,Orders , and all related information.</a:t>
            </a:r>
            <a:r>
              <a:rPr lang="en-US" sz="2000" b="1" i="0" dirty="0">
                <a:solidFill>
                  <a:srgbClr val="000000"/>
                </a:solidFill>
                <a:effectLst/>
                <a:latin typeface="ff2"/>
              </a:rPr>
              <a:t> </a:t>
            </a:r>
            <a:r>
              <a:rPr lang="en-US" sz="2000" b="1" dirty="0"/>
              <a:t>It is used by librarian to manage the library record various transactions like issue of books, return of books, addition of new books etc.  It will track on the how many books available in library and books issued to the students. </a:t>
            </a:r>
            <a:endParaRPr lang="en-IN" sz="2000" b="1" dirty="0"/>
          </a:p>
          <a:p>
            <a:pPr algn="just"/>
            <a:endParaRPr lang="en-IN" sz="2000" dirty="0"/>
          </a:p>
        </p:txBody>
      </p:sp>
    </p:spTree>
    <p:extLst>
      <p:ext uri="{BB962C8B-B14F-4D97-AF65-F5344CB8AC3E}">
        <p14:creationId xmlns:p14="http://schemas.microsoft.com/office/powerpoint/2010/main" val="3905011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091D52-30D0-4913-280F-8EFD857C4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TextBox 2">
            <a:extLst>
              <a:ext uri="{FF2B5EF4-FFF2-40B4-BE49-F238E27FC236}">
                <a16:creationId xmlns:a16="http://schemas.microsoft.com/office/drawing/2014/main" id="{6EA680F6-69A6-7A1B-660B-2039B21F5606}"/>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Admin- User List :-</a:t>
            </a:r>
          </a:p>
        </p:txBody>
      </p:sp>
      <p:pic>
        <p:nvPicPr>
          <p:cNvPr id="5" name="Picture 4">
            <a:extLst>
              <a:ext uri="{FF2B5EF4-FFF2-40B4-BE49-F238E27FC236}">
                <a16:creationId xmlns:a16="http://schemas.microsoft.com/office/drawing/2014/main" id="{03E2853A-6C9A-D2B2-36A6-125DF5CA86EE}"/>
              </a:ext>
            </a:extLst>
          </p:cNvPr>
          <p:cNvPicPr>
            <a:picLocks noChangeAspect="1"/>
          </p:cNvPicPr>
          <p:nvPr/>
        </p:nvPicPr>
        <p:blipFill>
          <a:blip r:embed="rId3"/>
          <a:stretch>
            <a:fillRect/>
          </a:stretch>
        </p:blipFill>
        <p:spPr>
          <a:xfrm>
            <a:off x="2428568" y="1072721"/>
            <a:ext cx="8622890" cy="5644023"/>
          </a:xfrm>
          <a:prstGeom prst="rect">
            <a:avLst/>
          </a:prstGeom>
        </p:spPr>
      </p:pic>
    </p:spTree>
    <p:extLst>
      <p:ext uri="{BB962C8B-B14F-4D97-AF65-F5344CB8AC3E}">
        <p14:creationId xmlns:p14="http://schemas.microsoft.com/office/powerpoint/2010/main" val="2666339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3987D0-D101-07B3-6C69-2444FB4BD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3" name="Picture 2">
            <a:extLst>
              <a:ext uri="{FF2B5EF4-FFF2-40B4-BE49-F238E27FC236}">
                <a16:creationId xmlns:a16="http://schemas.microsoft.com/office/drawing/2014/main" id="{DA403B85-A3E8-137A-C400-89BA71BD287E}"/>
              </a:ext>
            </a:extLst>
          </p:cNvPr>
          <p:cNvPicPr>
            <a:picLocks noChangeAspect="1"/>
          </p:cNvPicPr>
          <p:nvPr/>
        </p:nvPicPr>
        <p:blipFill>
          <a:blip r:embed="rId3"/>
          <a:stretch>
            <a:fillRect/>
          </a:stretch>
        </p:blipFill>
        <p:spPr>
          <a:xfrm>
            <a:off x="2851355" y="1291991"/>
            <a:ext cx="8417689" cy="5231711"/>
          </a:xfrm>
          <a:prstGeom prst="rect">
            <a:avLst/>
          </a:prstGeom>
        </p:spPr>
      </p:pic>
      <p:sp>
        <p:nvSpPr>
          <p:cNvPr id="4" name="TextBox 3">
            <a:extLst>
              <a:ext uri="{FF2B5EF4-FFF2-40B4-BE49-F238E27FC236}">
                <a16:creationId xmlns:a16="http://schemas.microsoft.com/office/drawing/2014/main" id="{61B1879B-5FDC-12A5-28FA-26C06D01789F}"/>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Admin –Add Book:-</a:t>
            </a:r>
          </a:p>
        </p:txBody>
      </p:sp>
    </p:spTree>
    <p:extLst>
      <p:ext uri="{BB962C8B-B14F-4D97-AF65-F5344CB8AC3E}">
        <p14:creationId xmlns:p14="http://schemas.microsoft.com/office/powerpoint/2010/main" val="3304332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31469A-F9FB-75A3-994B-760A1500E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0140319-25FD-024F-77A2-FEA19873B5C6}"/>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Admin –List of Books:-</a:t>
            </a:r>
          </a:p>
        </p:txBody>
      </p:sp>
      <p:pic>
        <p:nvPicPr>
          <p:cNvPr id="5" name="Picture 4">
            <a:extLst>
              <a:ext uri="{FF2B5EF4-FFF2-40B4-BE49-F238E27FC236}">
                <a16:creationId xmlns:a16="http://schemas.microsoft.com/office/drawing/2014/main" id="{07597CDD-333B-A299-0E53-D495AD312D98}"/>
              </a:ext>
            </a:extLst>
          </p:cNvPr>
          <p:cNvPicPr>
            <a:picLocks noChangeAspect="1"/>
          </p:cNvPicPr>
          <p:nvPr/>
        </p:nvPicPr>
        <p:blipFill>
          <a:blip r:embed="rId3"/>
          <a:stretch>
            <a:fillRect/>
          </a:stretch>
        </p:blipFill>
        <p:spPr>
          <a:xfrm>
            <a:off x="2143431" y="1184646"/>
            <a:ext cx="9556955" cy="5371750"/>
          </a:xfrm>
          <a:prstGeom prst="rect">
            <a:avLst/>
          </a:prstGeom>
        </p:spPr>
      </p:pic>
    </p:spTree>
    <p:extLst>
      <p:ext uri="{BB962C8B-B14F-4D97-AF65-F5344CB8AC3E}">
        <p14:creationId xmlns:p14="http://schemas.microsoft.com/office/powerpoint/2010/main" val="3872245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24EDF2-0EBF-8BD5-09A0-DCFD3442D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Box 4">
            <a:extLst>
              <a:ext uri="{FF2B5EF4-FFF2-40B4-BE49-F238E27FC236}">
                <a16:creationId xmlns:a16="http://schemas.microsoft.com/office/drawing/2014/main" id="{0598AF7F-3CCB-6CE9-CB8A-E63095D45786}"/>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Admin –Add Category:-</a:t>
            </a:r>
          </a:p>
        </p:txBody>
      </p:sp>
      <p:pic>
        <p:nvPicPr>
          <p:cNvPr id="7" name="Picture 6">
            <a:extLst>
              <a:ext uri="{FF2B5EF4-FFF2-40B4-BE49-F238E27FC236}">
                <a16:creationId xmlns:a16="http://schemas.microsoft.com/office/drawing/2014/main" id="{6B36DBFA-22AB-6FA3-B14D-6ACACE15D518}"/>
              </a:ext>
            </a:extLst>
          </p:cNvPr>
          <p:cNvPicPr>
            <a:picLocks noChangeAspect="1"/>
          </p:cNvPicPr>
          <p:nvPr/>
        </p:nvPicPr>
        <p:blipFill>
          <a:blip r:embed="rId3"/>
          <a:stretch>
            <a:fillRect/>
          </a:stretch>
        </p:blipFill>
        <p:spPr>
          <a:xfrm>
            <a:off x="3224686" y="1618997"/>
            <a:ext cx="6411220" cy="3620005"/>
          </a:xfrm>
          <a:prstGeom prst="rect">
            <a:avLst/>
          </a:prstGeom>
        </p:spPr>
      </p:pic>
    </p:spTree>
    <p:extLst>
      <p:ext uri="{BB962C8B-B14F-4D97-AF65-F5344CB8AC3E}">
        <p14:creationId xmlns:p14="http://schemas.microsoft.com/office/powerpoint/2010/main" val="3176081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8B06CF-8158-D3DC-E2FD-D6553C967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3" name="TextBox 2">
            <a:extLst>
              <a:ext uri="{FF2B5EF4-FFF2-40B4-BE49-F238E27FC236}">
                <a16:creationId xmlns:a16="http://schemas.microsoft.com/office/drawing/2014/main" id="{C5DAA9F8-A474-7A7F-432F-7DB13CB02A05}"/>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Admin-Category List:-</a:t>
            </a:r>
          </a:p>
        </p:txBody>
      </p:sp>
      <p:pic>
        <p:nvPicPr>
          <p:cNvPr id="5" name="Picture 4">
            <a:extLst>
              <a:ext uri="{FF2B5EF4-FFF2-40B4-BE49-F238E27FC236}">
                <a16:creationId xmlns:a16="http://schemas.microsoft.com/office/drawing/2014/main" id="{89A3E69A-2241-D7F7-E79F-908FEDF76AE6}"/>
              </a:ext>
            </a:extLst>
          </p:cNvPr>
          <p:cNvPicPr>
            <a:picLocks noChangeAspect="1"/>
          </p:cNvPicPr>
          <p:nvPr/>
        </p:nvPicPr>
        <p:blipFill>
          <a:blip r:embed="rId3"/>
          <a:stretch>
            <a:fillRect/>
          </a:stretch>
        </p:blipFill>
        <p:spPr>
          <a:xfrm>
            <a:off x="2615380" y="1061883"/>
            <a:ext cx="9163665" cy="5157316"/>
          </a:xfrm>
          <a:prstGeom prst="rect">
            <a:avLst/>
          </a:prstGeom>
        </p:spPr>
      </p:pic>
    </p:spTree>
    <p:extLst>
      <p:ext uri="{BB962C8B-B14F-4D97-AF65-F5344CB8AC3E}">
        <p14:creationId xmlns:p14="http://schemas.microsoft.com/office/powerpoint/2010/main" val="4230958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003B78-B737-66BE-891C-2ECF99869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3" name="TextBox 2">
            <a:extLst>
              <a:ext uri="{FF2B5EF4-FFF2-40B4-BE49-F238E27FC236}">
                <a16:creationId xmlns:a16="http://schemas.microsoft.com/office/drawing/2014/main" id="{C45BF704-A3B8-9AFB-5D74-0F16FCC21B0E}"/>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Admin –Ordered Books:-</a:t>
            </a:r>
          </a:p>
        </p:txBody>
      </p:sp>
      <p:pic>
        <p:nvPicPr>
          <p:cNvPr id="5" name="Picture 4">
            <a:extLst>
              <a:ext uri="{FF2B5EF4-FFF2-40B4-BE49-F238E27FC236}">
                <a16:creationId xmlns:a16="http://schemas.microsoft.com/office/drawing/2014/main" id="{AFFBB0AD-C951-1CE6-70DC-0C4510530A77}"/>
              </a:ext>
            </a:extLst>
          </p:cNvPr>
          <p:cNvPicPr>
            <a:picLocks noChangeAspect="1"/>
          </p:cNvPicPr>
          <p:nvPr/>
        </p:nvPicPr>
        <p:blipFill>
          <a:blip r:embed="rId3"/>
          <a:stretch>
            <a:fillRect/>
          </a:stretch>
        </p:blipFill>
        <p:spPr>
          <a:xfrm>
            <a:off x="1986116" y="949393"/>
            <a:ext cx="9724103" cy="5623472"/>
          </a:xfrm>
          <a:prstGeom prst="rect">
            <a:avLst/>
          </a:prstGeom>
        </p:spPr>
      </p:pic>
    </p:spTree>
    <p:extLst>
      <p:ext uri="{BB962C8B-B14F-4D97-AF65-F5344CB8AC3E}">
        <p14:creationId xmlns:p14="http://schemas.microsoft.com/office/powerpoint/2010/main" val="2268694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84D444-C487-5049-12AD-52E8E340B0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TextBox 2">
            <a:extLst>
              <a:ext uri="{FF2B5EF4-FFF2-40B4-BE49-F238E27FC236}">
                <a16:creationId xmlns:a16="http://schemas.microsoft.com/office/drawing/2014/main" id="{D7482920-00A6-1B67-0E77-5F52B20188A7}"/>
              </a:ext>
            </a:extLst>
          </p:cNvPr>
          <p:cNvSpPr txBox="1"/>
          <p:nvPr/>
        </p:nvSpPr>
        <p:spPr>
          <a:xfrm>
            <a:off x="1042219" y="285135"/>
            <a:ext cx="6980904" cy="646331"/>
          </a:xfrm>
          <a:prstGeom prst="rect">
            <a:avLst/>
          </a:prstGeom>
          <a:noFill/>
        </p:spPr>
        <p:txBody>
          <a:bodyPr wrap="square" rtlCol="0">
            <a:spAutoFit/>
          </a:bodyPr>
          <a:lstStyle/>
          <a:p>
            <a:r>
              <a:rPr lang="en-IN" sz="3600" b="1" dirty="0">
                <a:ln w="9525">
                  <a:solidFill>
                    <a:schemeClr val="bg1"/>
                  </a:solidFill>
                  <a:prstDash val="solid"/>
                </a:ln>
                <a:effectLst>
                  <a:outerShdw blurRad="12700" dist="38100" dir="2700000" algn="tl" rotWithShape="0">
                    <a:schemeClr val="bg1">
                      <a:lumMod val="50000"/>
                    </a:schemeClr>
                  </a:outerShdw>
                </a:effectLst>
              </a:rPr>
              <a:t>Admin –List of Reviews:-</a:t>
            </a:r>
          </a:p>
        </p:txBody>
      </p:sp>
      <p:pic>
        <p:nvPicPr>
          <p:cNvPr id="5" name="Picture 4">
            <a:extLst>
              <a:ext uri="{FF2B5EF4-FFF2-40B4-BE49-F238E27FC236}">
                <a16:creationId xmlns:a16="http://schemas.microsoft.com/office/drawing/2014/main" id="{12427F61-C653-C73B-1DB1-DC1981CA432B}"/>
              </a:ext>
            </a:extLst>
          </p:cNvPr>
          <p:cNvPicPr>
            <a:picLocks noChangeAspect="1"/>
          </p:cNvPicPr>
          <p:nvPr/>
        </p:nvPicPr>
        <p:blipFill>
          <a:blip r:embed="rId3"/>
          <a:stretch>
            <a:fillRect/>
          </a:stretch>
        </p:blipFill>
        <p:spPr>
          <a:xfrm>
            <a:off x="1995948" y="1216601"/>
            <a:ext cx="9694606" cy="4976386"/>
          </a:xfrm>
          <a:prstGeom prst="rect">
            <a:avLst/>
          </a:prstGeom>
        </p:spPr>
      </p:pic>
    </p:spTree>
    <p:extLst>
      <p:ext uri="{BB962C8B-B14F-4D97-AF65-F5344CB8AC3E}">
        <p14:creationId xmlns:p14="http://schemas.microsoft.com/office/powerpoint/2010/main" val="3979106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16AF5-A3DA-BD7E-7278-C05E24962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9" y="0"/>
            <a:ext cx="12207129" cy="6866510"/>
          </a:xfrm>
          <a:prstGeom prst="rect">
            <a:avLst/>
          </a:prstGeom>
        </p:spPr>
      </p:pic>
      <p:pic>
        <p:nvPicPr>
          <p:cNvPr id="2052" name="Picture 4" descr="Thank You Books Royalty-Free Images, Stock Photos &amp; Pictures | Shutterstock">
            <a:extLst>
              <a:ext uri="{FF2B5EF4-FFF2-40B4-BE49-F238E27FC236}">
                <a16:creationId xmlns:a16="http://schemas.microsoft.com/office/drawing/2014/main" id="{14ADB8DC-67A8-DA36-90A5-3122E30E0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10" t="4378" r="6592" b="7142"/>
          <a:stretch/>
        </p:blipFill>
        <p:spPr bwMode="auto">
          <a:xfrm>
            <a:off x="2989007" y="550605"/>
            <a:ext cx="7275870" cy="54569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11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DA5CAD-7A47-ADD6-412C-050F7897C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8" name="TextBox 7">
            <a:extLst>
              <a:ext uri="{FF2B5EF4-FFF2-40B4-BE49-F238E27FC236}">
                <a16:creationId xmlns:a16="http://schemas.microsoft.com/office/drawing/2014/main" id="{EFD1D9EE-E2E4-6893-3669-EDF4952E6B97}"/>
              </a:ext>
            </a:extLst>
          </p:cNvPr>
          <p:cNvSpPr txBox="1"/>
          <p:nvPr/>
        </p:nvSpPr>
        <p:spPr>
          <a:xfrm>
            <a:off x="1022556" y="422788"/>
            <a:ext cx="8318090" cy="646331"/>
          </a:xfrm>
          <a:prstGeom prst="rect">
            <a:avLst/>
          </a:prstGeom>
          <a:noFill/>
        </p:spPr>
        <p:txBody>
          <a:bodyPr wrap="square" rtlCol="0">
            <a:spAutoFit/>
          </a:bodyPr>
          <a:lstStyle/>
          <a:p>
            <a:r>
              <a:rPr lang="en-IN" sz="3600" b="1" u="sng" dirty="0">
                <a:solidFill>
                  <a:schemeClr val="accent1">
                    <a:lumMod val="50000"/>
                  </a:schemeClr>
                </a:solidFill>
              </a:rPr>
              <a:t>PROJECT</a:t>
            </a:r>
            <a:r>
              <a:rPr lang="en-IN" sz="3600" b="1" dirty="0">
                <a:solidFill>
                  <a:schemeClr val="accent1">
                    <a:lumMod val="50000"/>
                  </a:schemeClr>
                </a:solidFill>
              </a:rPr>
              <a:t> </a:t>
            </a:r>
            <a:r>
              <a:rPr lang="en-IN" sz="3600" b="1" u="sng" dirty="0">
                <a:solidFill>
                  <a:schemeClr val="accent1">
                    <a:lumMod val="50000"/>
                  </a:schemeClr>
                </a:solidFill>
              </a:rPr>
              <a:t>OBJECTIVE</a:t>
            </a:r>
          </a:p>
        </p:txBody>
      </p:sp>
      <p:sp>
        <p:nvSpPr>
          <p:cNvPr id="9" name="TextBox 8">
            <a:extLst>
              <a:ext uri="{FF2B5EF4-FFF2-40B4-BE49-F238E27FC236}">
                <a16:creationId xmlns:a16="http://schemas.microsoft.com/office/drawing/2014/main" id="{9312DA1C-FE10-48D9-E420-35C8D4B487D3}"/>
              </a:ext>
            </a:extLst>
          </p:cNvPr>
          <p:cNvSpPr txBox="1"/>
          <p:nvPr/>
        </p:nvSpPr>
        <p:spPr>
          <a:xfrm>
            <a:off x="2566218" y="1524000"/>
            <a:ext cx="8632723" cy="3264483"/>
          </a:xfrm>
          <a:prstGeom prst="rect">
            <a:avLst/>
          </a:prstGeom>
          <a:noFill/>
        </p:spPr>
        <p:txBody>
          <a:bodyPr wrap="square" rtlCol="0">
            <a:spAutoFit/>
          </a:bodyPr>
          <a:lstStyle/>
          <a:p>
            <a:pPr algn="just">
              <a:lnSpc>
                <a:spcPct val="150000"/>
              </a:lnSpc>
            </a:pPr>
            <a:r>
              <a:rPr lang="en-IN" sz="2000" b="1" dirty="0"/>
              <a:t>The purpose of our project is to handle the all books related records easily. And handle all students records. System helpful to find all records easily and handle it properly. Main motive of project is to arrange all books related data properly so that whenever we want to find how many books available in library it can be easy to find and also which book is given to which student it also make simple to find it. </a:t>
            </a:r>
          </a:p>
        </p:txBody>
      </p:sp>
    </p:spTree>
    <p:extLst>
      <p:ext uri="{BB962C8B-B14F-4D97-AF65-F5344CB8AC3E}">
        <p14:creationId xmlns:p14="http://schemas.microsoft.com/office/powerpoint/2010/main" val="126672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5C4A0-CDF9-0666-AB55-088B6B0FED1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E474D91-9029-B616-BAFF-9E983CC32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50" y="0"/>
            <a:ext cx="12526297" cy="6858000"/>
          </a:xfrm>
          <a:prstGeom prst="rect">
            <a:avLst/>
          </a:prstGeom>
        </p:spPr>
      </p:pic>
      <p:sp>
        <p:nvSpPr>
          <p:cNvPr id="2" name="TextBox 1">
            <a:extLst>
              <a:ext uri="{FF2B5EF4-FFF2-40B4-BE49-F238E27FC236}">
                <a16:creationId xmlns:a16="http://schemas.microsoft.com/office/drawing/2014/main" id="{67D614C1-8A06-D383-75C7-B0AD24F0ADF0}"/>
              </a:ext>
            </a:extLst>
          </p:cNvPr>
          <p:cNvSpPr txBox="1"/>
          <p:nvPr/>
        </p:nvSpPr>
        <p:spPr>
          <a:xfrm>
            <a:off x="1143000" y="154702"/>
            <a:ext cx="6577780" cy="646331"/>
          </a:xfrm>
          <a:prstGeom prst="rect">
            <a:avLst/>
          </a:prstGeom>
          <a:noFill/>
        </p:spPr>
        <p:txBody>
          <a:bodyPr wrap="square" rtlCol="0">
            <a:spAutoFit/>
          </a:bodyPr>
          <a:lstStyle/>
          <a:p>
            <a:r>
              <a:rPr lang="en-IN" sz="3600" b="1" u="sng" dirty="0">
                <a:solidFill>
                  <a:schemeClr val="accent1">
                    <a:lumMod val="50000"/>
                  </a:schemeClr>
                </a:solidFill>
              </a:rPr>
              <a:t>TECHNOLOGY</a:t>
            </a:r>
            <a:r>
              <a:rPr lang="en-IN" sz="3600" b="1" dirty="0">
                <a:solidFill>
                  <a:schemeClr val="accent1">
                    <a:lumMod val="50000"/>
                  </a:schemeClr>
                </a:solidFill>
              </a:rPr>
              <a:t> </a:t>
            </a:r>
            <a:r>
              <a:rPr lang="en-IN" sz="3600" b="1" u="sng" dirty="0">
                <a:solidFill>
                  <a:schemeClr val="accent1">
                    <a:lumMod val="50000"/>
                  </a:schemeClr>
                </a:solidFill>
              </a:rPr>
              <a:t>USED</a:t>
            </a:r>
          </a:p>
        </p:txBody>
      </p:sp>
      <p:pic>
        <p:nvPicPr>
          <p:cNvPr id="1028" name="Picture 4" descr="Cartoon Laptop Images - Free Download on Freepik">
            <a:extLst>
              <a:ext uri="{FF2B5EF4-FFF2-40B4-BE49-F238E27FC236}">
                <a16:creationId xmlns:a16="http://schemas.microsoft.com/office/drawing/2014/main" id="{04F2C638-75D4-2305-9BE8-48CC736C86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11" t="13110" r="8772" b="12270"/>
          <a:stretch/>
        </p:blipFill>
        <p:spPr bwMode="auto">
          <a:xfrm>
            <a:off x="5331541" y="2886075"/>
            <a:ext cx="1528917" cy="165060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70644F9-C06C-AC3B-2990-50C3344278B7}"/>
              </a:ext>
            </a:extLst>
          </p:cNvPr>
          <p:cNvSpPr/>
          <p:nvPr/>
        </p:nvSpPr>
        <p:spPr>
          <a:xfrm>
            <a:off x="6784252" y="1425067"/>
            <a:ext cx="1528917" cy="1106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Data-Base</a:t>
            </a:r>
          </a:p>
        </p:txBody>
      </p:sp>
      <p:sp>
        <p:nvSpPr>
          <p:cNvPr id="9" name="Oval 8">
            <a:extLst>
              <a:ext uri="{FF2B5EF4-FFF2-40B4-BE49-F238E27FC236}">
                <a16:creationId xmlns:a16="http://schemas.microsoft.com/office/drawing/2014/main" id="{4C019008-D683-ECF5-7B4E-2A6F787CD664}"/>
              </a:ext>
            </a:extLst>
          </p:cNvPr>
          <p:cNvSpPr/>
          <p:nvPr/>
        </p:nvSpPr>
        <p:spPr>
          <a:xfrm>
            <a:off x="5684363" y="5052941"/>
            <a:ext cx="1528917" cy="1106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CSS</a:t>
            </a:r>
          </a:p>
        </p:txBody>
      </p:sp>
      <p:sp>
        <p:nvSpPr>
          <p:cNvPr id="10" name="Oval 9">
            <a:extLst>
              <a:ext uri="{FF2B5EF4-FFF2-40B4-BE49-F238E27FC236}">
                <a16:creationId xmlns:a16="http://schemas.microsoft.com/office/drawing/2014/main" id="{A1B78280-75EA-142F-5E5F-29FD7258759B}"/>
              </a:ext>
            </a:extLst>
          </p:cNvPr>
          <p:cNvSpPr/>
          <p:nvPr/>
        </p:nvSpPr>
        <p:spPr>
          <a:xfrm>
            <a:off x="3106994" y="3711377"/>
            <a:ext cx="1838632" cy="1106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ANGULAR</a:t>
            </a:r>
          </a:p>
        </p:txBody>
      </p:sp>
      <p:sp>
        <p:nvSpPr>
          <p:cNvPr id="11" name="Oval 10">
            <a:extLst>
              <a:ext uri="{FF2B5EF4-FFF2-40B4-BE49-F238E27FC236}">
                <a16:creationId xmlns:a16="http://schemas.microsoft.com/office/drawing/2014/main" id="{968D331C-22D6-0F83-C49F-9CF18A2B6F49}"/>
              </a:ext>
            </a:extLst>
          </p:cNvPr>
          <p:cNvSpPr/>
          <p:nvPr/>
        </p:nvSpPr>
        <p:spPr>
          <a:xfrm>
            <a:off x="7661786" y="3352814"/>
            <a:ext cx="1528917" cy="1106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HTML</a:t>
            </a:r>
          </a:p>
        </p:txBody>
      </p:sp>
      <p:sp>
        <p:nvSpPr>
          <p:cNvPr id="12" name="Oval 11">
            <a:extLst>
              <a:ext uri="{FF2B5EF4-FFF2-40B4-BE49-F238E27FC236}">
                <a16:creationId xmlns:a16="http://schemas.microsoft.com/office/drawing/2014/main" id="{040D94DC-AC46-3D45-B145-AEC933AF3AEE}"/>
              </a:ext>
            </a:extLst>
          </p:cNvPr>
          <p:cNvSpPr/>
          <p:nvPr/>
        </p:nvSpPr>
        <p:spPr>
          <a:xfrm>
            <a:off x="3613355" y="1586611"/>
            <a:ext cx="1528917" cy="1106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JAVA</a:t>
            </a:r>
          </a:p>
        </p:txBody>
      </p:sp>
      <p:sp>
        <p:nvSpPr>
          <p:cNvPr id="15" name="Rectangle 14">
            <a:extLst>
              <a:ext uri="{FF2B5EF4-FFF2-40B4-BE49-F238E27FC236}">
                <a16:creationId xmlns:a16="http://schemas.microsoft.com/office/drawing/2014/main" id="{1E07C639-4B19-1B74-A299-1C336F5D022F}"/>
              </a:ext>
            </a:extLst>
          </p:cNvPr>
          <p:cNvSpPr/>
          <p:nvPr/>
        </p:nvSpPr>
        <p:spPr>
          <a:xfrm>
            <a:off x="1033178" y="801033"/>
            <a:ext cx="2679728" cy="14125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b="1" i="0" dirty="0">
                <a:solidFill>
                  <a:schemeClr val="bg1"/>
                </a:solidFill>
                <a:effectLst/>
                <a:latin typeface="AmazonEmber"/>
              </a:rPr>
              <a:t>Java is a multi-platform, object-oriented, and network-centric language that can be used as a platform in itself. </a:t>
            </a:r>
            <a:endParaRPr lang="en-IN" b="1" dirty="0">
              <a:solidFill>
                <a:schemeClr val="bg1"/>
              </a:solidFill>
            </a:endParaRPr>
          </a:p>
        </p:txBody>
      </p:sp>
      <p:sp>
        <p:nvSpPr>
          <p:cNvPr id="18" name="Rectangle 17">
            <a:extLst>
              <a:ext uri="{FF2B5EF4-FFF2-40B4-BE49-F238E27FC236}">
                <a16:creationId xmlns:a16="http://schemas.microsoft.com/office/drawing/2014/main" id="{BCEF1CD2-A504-2F44-2DAD-26EF76103974}"/>
              </a:ext>
            </a:extLst>
          </p:cNvPr>
          <p:cNvSpPr/>
          <p:nvPr/>
        </p:nvSpPr>
        <p:spPr>
          <a:xfrm>
            <a:off x="803022" y="2254236"/>
            <a:ext cx="2371127" cy="25189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b="1" i="0" dirty="0">
                <a:solidFill>
                  <a:srgbClr val="EEF0FF"/>
                </a:solidFill>
                <a:effectLst/>
                <a:latin typeface="Google Sans"/>
              </a:rPr>
              <a:t>Angular is a JavaScript framework written in TypeScript that is used to build single-page applications. It is maintained by Google and is designed for web, desktop, and mobile platforms.</a:t>
            </a:r>
            <a:endParaRPr lang="en-IN" b="1" dirty="0"/>
          </a:p>
        </p:txBody>
      </p:sp>
      <p:sp>
        <p:nvSpPr>
          <p:cNvPr id="19" name="Rectangle 18">
            <a:extLst>
              <a:ext uri="{FF2B5EF4-FFF2-40B4-BE49-F238E27FC236}">
                <a16:creationId xmlns:a16="http://schemas.microsoft.com/office/drawing/2014/main" id="{BFB9D873-9963-535C-6E21-89743C081F55}"/>
              </a:ext>
            </a:extLst>
          </p:cNvPr>
          <p:cNvSpPr/>
          <p:nvPr/>
        </p:nvSpPr>
        <p:spPr>
          <a:xfrm>
            <a:off x="7076765" y="5409279"/>
            <a:ext cx="4879261" cy="118509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b="1" i="0" dirty="0">
                <a:solidFill>
                  <a:srgbClr val="E8E8E8"/>
                </a:solidFill>
                <a:effectLst/>
                <a:latin typeface="Google Sans"/>
              </a:rPr>
              <a:t>CSS is a style sheet language used for specifying the presentation and styling of a document written in a markup language such as HTML or XML</a:t>
            </a:r>
            <a:endParaRPr lang="en-IN" b="1" dirty="0"/>
          </a:p>
        </p:txBody>
      </p:sp>
      <p:sp>
        <p:nvSpPr>
          <p:cNvPr id="20" name="Rectangle 19">
            <a:extLst>
              <a:ext uri="{FF2B5EF4-FFF2-40B4-BE49-F238E27FC236}">
                <a16:creationId xmlns:a16="http://schemas.microsoft.com/office/drawing/2014/main" id="{A064702D-1141-D01B-F860-E02FD901DA36}"/>
              </a:ext>
            </a:extLst>
          </p:cNvPr>
          <p:cNvSpPr/>
          <p:nvPr/>
        </p:nvSpPr>
        <p:spPr>
          <a:xfrm>
            <a:off x="9072714" y="2526054"/>
            <a:ext cx="3119286" cy="137997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b="1" dirty="0">
                <a:solidFill>
                  <a:srgbClr val="EEF0FF"/>
                </a:solidFill>
                <a:latin typeface="Google Sans"/>
              </a:rPr>
              <a:t>HTML is the standard markup language for creating Web pages. HTML describes the structure of a Web page</a:t>
            </a:r>
          </a:p>
          <a:p>
            <a:pPr algn="just"/>
            <a:endParaRPr lang="en-IN" b="1" dirty="0">
              <a:solidFill>
                <a:srgbClr val="EEF0FF"/>
              </a:solidFill>
              <a:latin typeface="Google Sans"/>
            </a:endParaRPr>
          </a:p>
        </p:txBody>
      </p:sp>
      <p:sp>
        <p:nvSpPr>
          <p:cNvPr id="21" name="Rectangle 20">
            <a:extLst>
              <a:ext uri="{FF2B5EF4-FFF2-40B4-BE49-F238E27FC236}">
                <a16:creationId xmlns:a16="http://schemas.microsoft.com/office/drawing/2014/main" id="{67A51C9E-32F5-DA2F-C3AD-51B7C812F310}"/>
              </a:ext>
            </a:extLst>
          </p:cNvPr>
          <p:cNvSpPr/>
          <p:nvPr/>
        </p:nvSpPr>
        <p:spPr>
          <a:xfrm>
            <a:off x="7880552" y="390930"/>
            <a:ext cx="4075474" cy="14968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b="1" dirty="0">
                <a:solidFill>
                  <a:srgbClr val="EEF0FF"/>
                </a:solidFill>
                <a:latin typeface="Google Sans"/>
              </a:rPr>
              <a:t>A database is a structured collection of data that's stored electronically in a computer system. </a:t>
            </a:r>
            <a:endParaRPr lang="en-IN" b="1" dirty="0">
              <a:solidFill>
                <a:srgbClr val="EEF0FF"/>
              </a:solidFill>
              <a:latin typeface="Google Sans"/>
            </a:endParaRPr>
          </a:p>
        </p:txBody>
      </p:sp>
      <p:pic>
        <p:nvPicPr>
          <p:cNvPr id="27" name="Graphic 26" descr="Back with solid fill">
            <a:extLst>
              <a:ext uri="{FF2B5EF4-FFF2-40B4-BE49-F238E27FC236}">
                <a16:creationId xmlns:a16="http://schemas.microsoft.com/office/drawing/2014/main" id="{E5EEF05A-03A3-EF98-8FAD-A84622E8A4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7670" y="3425400"/>
            <a:ext cx="914400" cy="914400"/>
          </a:xfrm>
          <a:prstGeom prst="rect">
            <a:avLst/>
          </a:prstGeom>
        </p:spPr>
      </p:pic>
      <p:pic>
        <p:nvPicPr>
          <p:cNvPr id="28" name="Graphic 27" descr="Back with solid fill">
            <a:extLst>
              <a:ext uri="{FF2B5EF4-FFF2-40B4-BE49-F238E27FC236}">
                <a16:creationId xmlns:a16="http://schemas.microsoft.com/office/drawing/2014/main" id="{8004B589-0E04-9B33-2208-E7C8509456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59063">
            <a:off x="6254474" y="2090432"/>
            <a:ext cx="914400" cy="914400"/>
          </a:xfrm>
          <a:prstGeom prst="rect">
            <a:avLst/>
          </a:prstGeom>
        </p:spPr>
      </p:pic>
      <p:pic>
        <p:nvPicPr>
          <p:cNvPr id="29" name="Graphic 28" descr="Back with solid fill">
            <a:extLst>
              <a:ext uri="{FF2B5EF4-FFF2-40B4-BE49-F238E27FC236}">
                <a16:creationId xmlns:a16="http://schemas.microsoft.com/office/drawing/2014/main" id="{CBB66BA4-2E3F-8CA2-6A7B-C447E6FF82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097649">
            <a:off x="6162206" y="4295253"/>
            <a:ext cx="914400" cy="914400"/>
          </a:xfrm>
          <a:prstGeom prst="rect">
            <a:avLst/>
          </a:prstGeom>
        </p:spPr>
      </p:pic>
      <p:pic>
        <p:nvPicPr>
          <p:cNvPr id="30" name="Graphic 29" descr="Back with solid fill">
            <a:extLst>
              <a:ext uri="{FF2B5EF4-FFF2-40B4-BE49-F238E27FC236}">
                <a16:creationId xmlns:a16="http://schemas.microsoft.com/office/drawing/2014/main" id="{16363B8C-4259-ED67-936F-C0DBDDDBD6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704764">
            <a:off x="4826113" y="2251589"/>
            <a:ext cx="914400" cy="914400"/>
          </a:xfrm>
          <a:prstGeom prst="rect">
            <a:avLst/>
          </a:prstGeom>
        </p:spPr>
      </p:pic>
      <p:pic>
        <p:nvPicPr>
          <p:cNvPr id="31" name="Graphic 30" descr="Back with solid fill">
            <a:extLst>
              <a:ext uri="{FF2B5EF4-FFF2-40B4-BE49-F238E27FC236}">
                <a16:creationId xmlns:a16="http://schemas.microsoft.com/office/drawing/2014/main" id="{A999D618-93F2-7505-A53E-6DD5BD242C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576882">
            <a:off x="4772451" y="4195676"/>
            <a:ext cx="1048833" cy="1048833"/>
          </a:xfrm>
          <a:prstGeom prst="rect">
            <a:avLst/>
          </a:prstGeom>
        </p:spPr>
      </p:pic>
    </p:spTree>
    <p:extLst>
      <p:ext uri="{BB962C8B-B14F-4D97-AF65-F5344CB8AC3E}">
        <p14:creationId xmlns:p14="http://schemas.microsoft.com/office/powerpoint/2010/main" val="42398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66473-56DF-54DD-4BAB-DD2EC9EEDAB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C44AB54-A4C6-09EC-256D-C0F089E06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336491A0-553A-EF0D-AD4F-3E6FA4ACD8CE}"/>
              </a:ext>
            </a:extLst>
          </p:cNvPr>
          <p:cNvSpPr txBox="1"/>
          <p:nvPr/>
        </p:nvSpPr>
        <p:spPr>
          <a:xfrm>
            <a:off x="1641987" y="422787"/>
            <a:ext cx="7639665" cy="646331"/>
          </a:xfrm>
          <a:prstGeom prst="rect">
            <a:avLst/>
          </a:prstGeom>
          <a:noFill/>
        </p:spPr>
        <p:txBody>
          <a:bodyPr wrap="square" rtlCol="0">
            <a:spAutoFit/>
          </a:bodyPr>
          <a:lstStyle/>
          <a:p>
            <a:r>
              <a:rPr lang="en-IN" sz="3600" b="1" u="sng" dirty="0">
                <a:solidFill>
                  <a:schemeClr val="accent1">
                    <a:lumMod val="50000"/>
                  </a:schemeClr>
                </a:solidFill>
              </a:rPr>
              <a:t>REQUIRED</a:t>
            </a:r>
            <a:r>
              <a:rPr lang="en-IN" sz="3600" b="1" dirty="0">
                <a:solidFill>
                  <a:schemeClr val="accent1">
                    <a:lumMod val="50000"/>
                  </a:schemeClr>
                </a:solidFill>
              </a:rPr>
              <a:t> </a:t>
            </a:r>
            <a:r>
              <a:rPr lang="en-IN" sz="3600" b="1" u="sng" dirty="0">
                <a:solidFill>
                  <a:schemeClr val="accent1">
                    <a:lumMod val="50000"/>
                  </a:schemeClr>
                </a:solidFill>
              </a:rPr>
              <a:t>SPECIFICATION</a:t>
            </a:r>
          </a:p>
        </p:txBody>
      </p:sp>
      <p:pic>
        <p:nvPicPr>
          <p:cNvPr id="4" name="Graphic 3" descr="Computer with solid fill">
            <a:extLst>
              <a:ext uri="{FF2B5EF4-FFF2-40B4-BE49-F238E27FC236}">
                <a16:creationId xmlns:a16="http://schemas.microsoft.com/office/drawing/2014/main" id="{0C44902A-602C-0FC7-11E0-33F6AEC94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1910" y="1437408"/>
            <a:ext cx="914400" cy="914400"/>
          </a:xfrm>
          <a:prstGeom prst="rect">
            <a:avLst/>
          </a:prstGeom>
        </p:spPr>
      </p:pic>
      <p:pic>
        <p:nvPicPr>
          <p:cNvPr id="6" name="Graphic 5" descr="Internet with solid fill">
            <a:extLst>
              <a:ext uri="{FF2B5EF4-FFF2-40B4-BE49-F238E27FC236}">
                <a16:creationId xmlns:a16="http://schemas.microsoft.com/office/drawing/2014/main" id="{6678C195-74FF-E758-E469-457F296075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0493" y="1437408"/>
            <a:ext cx="914400" cy="914400"/>
          </a:xfrm>
          <a:prstGeom prst="rect">
            <a:avLst/>
          </a:prstGeom>
        </p:spPr>
      </p:pic>
      <p:sp>
        <p:nvSpPr>
          <p:cNvPr id="8" name="TextBox 7">
            <a:extLst>
              <a:ext uri="{FF2B5EF4-FFF2-40B4-BE49-F238E27FC236}">
                <a16:creationId xmlns:a16="http://schemas.microsoft.com/office/drawing/2014/main" id="{7A76F7BD-08BE-524C-632C-64EBBF618961}"/>
              </a:ext>
            </a:extLst>
          </p:cNvPr>
          <p:cNvSpPr txBox="1"/>
          <p:nvPr/>
        </p:nvSpPr>
        <p:spPr>
          <a:xfrm>
            <a:off x="2030423" y="2204293"/>
            <a:ext cx="3618270" cy="369332"/>
          </a:xfrm>
          <a:prstGeom prst="rect">
            <a:avLst/>
          </a:prstGeom>
          <a:noFill/>
        </p:spPr>
        <p:txBody>
          <a:bodyPr wrap="square" rtlCol="0">
            <a:spAutoFit/>
          </a:bodyPr>
          <a:lstStyle/>
          <a:p>
            <a:r>
              <a:rPr lang="en-IN" b="1" dirty="0">
                <a:ln w="0"/>
                <a:solidFill>
                  <a:schemeClr val="accent1"/>
                </a:solidFill>
                <a:effectLst>
                  <a:outerShdw blurRad="38100" dist="25400" dir="5400000" algn="ctr" rotWithShape="0">
                    <a:srgbClr val="6E747A">
                      <a:alpha val="43000"/>
                    </a:srgbClr>
                  </a:outerShdw>
                </a:effectLst>
              </a:rPr>
              <a:t>HARDWARE CONFIGURATION</a:t>
            </a:r>
          </a:p>
        </p:txBody>
      </p:sp>
      <p:sp>
        <p:nvSpPr>
          <p:cNvPr id="9" name="TextBox 8">
            <a:extLst>
              <a:ext uri="{FF2B5EF4-FFF2-40B4-BE49-F238E27FC236}">
                <a16:creationId xmlns:a16="http://schemas.microsoft.com/office/drawing/2014/main" id="{3ECC7404-725C-49F1-8DEE-C7A6B475D9F5}"/>
              </a:ext>
            </a:extLst>
          </p:cNvPr>
          <p:cNvSpPr txBox="1"/>
          <p:nvPr/>
        </p:nvSpPr>
        <p:spPr>
          <a:xfrm>
            <a:off x="7607770" y="2204293"/>
            <a:ext cx="3618270" cy="369332"/>
          </a:xfrm>
          <a:prstGeom prst="rect">
            <a:avLst/>
          </a:prstGeom>
          <a:noFill/>
        </p:spPr>
        <p:txBody>
          <a:bodyPr wrap="square" rtlCol="0">
            <a:spAutoFit/>
          </a:bodyPr>
          <a:lstStyle/>
          <a:p>
            <a:r>
              <a:rPr lang="en-IN" b="1" dirty="0">
                <a:ln w="0"/>
                <a:solidFill>
                  <a:schemeClr val="accent1"/>
                </a:solidFill>
                <a:effectLst>
                  <a:outerShdw blurRad="38100" dist="25400" dir="5400000" algn="ctr" rotWithShape="0">
                    <a:srgbClr val="6E747A">
                      <a:alpha val="43000"/>
                    </a:srgbClr>
                  </a:outerShdw>
                </a:effectLst>
              </a:rPr>
              <a:t>SOFTWARE CONFIGURATION</a:t>
            </a:r>
          </a:p>
        </p:txBody>
      </p:sp>
      <p:pic>
        <p:nvPicPr>
          <p:cNvPr id="11" name="Graphic 10" descr="Laptop with solid fill">
            <a:extLst>
              <a:ext uri="{FF2B5EF4-FFF2-40B4-BE49-F238E27FC236}">
                <a16:creationId xmlns:a16="http://schemas.microsoft.com/office/drawing/2014/main" id="{E8452287-D8E9-7224-40C3-D7CD0F28B6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2050" y="879847"/>
            <a:ext cx="5889760" cy="6400940"/>
          </a:xfrm>
          <a:prstGeom prst="rect">
            <a:avLst/>
          </a:prstGeom>
        </p:spPr>
      </p:pic>
      <p:sp>
        <p:nvSpPr>
          <p:cNvPr id="12" name="TextBox 11">
            <a:extLst>
              <a:ext uri="{FF2B5EF4-FFF2-40B4-BE49-F238E27FC236}">
                <a16:creationId xmlns:a16="http://schemas.microsoft.com/office/drawing/2014/main" id="{C0D7BF29-6959-FE71-B09B-D3E46461E01B}"/>
              </a:ext>
            </a:extLst>
          </p:cNvPr>
          <p:cNvSpPr txBox="1"/>
          <p:nvPr/>
        </p:nvSpPr>
        <p:spPr>
          <a:xfrm>
            <a:off x="2005782" y="2671274"/>
            <a:ext cx="3431457" cy="170168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b="1" dirty="0"/>
              <a:t>Operating System: Windows 10 and above</a:t>
            </a:r>
          </a:p>
          <a:p>
            <a:pPr marL="285750" indent="-285750">
              <a:lnSpc>
                <a:spcPct val="150000"/>
              </a:lnSpc>
              <a:buFont typeface="Wingdings" panose="05000000000000000000" pitchFamily="2" charset="2"/>
              <a:buChar char="Ø"/>
            </a:pPr>
            <a:r>
              <a:rPr lang="en-IN" b="1" dirty="0"/>
              <a:t>Hard Disk : 500Gb</a:t>
            </a:r>
          </a:p>
          <a:p>
            <a:pPr marL="285750" indent="-285750">
              <a:lnSpc>
                <a:spcPct val="150000"/>
              </a:lnSpc>
              <a:buFont typeface="Wingdings" panose="05000000000000000000" pitchFamily="2" charset="2"/>
              <a:buChar char="Ø"/>
            </a:pPr>
            <a:r>
              <a:rPr lang="en-IN" b="1" dirty="0"/>
              <a:t>RAM : 8Gb</a:t>
            </a:r>
          </a:p>
        </p:txBody>
      </p:sp>
      <p:pic>
        <p:nvPicPr>
          <p:cNvPr id="13" name="Graphic 12" descr="Laptop with solid fill">
            <a:extLst>
              <a:ext uri="{FF2B5EF4-FFF2-40B4-BE49-F238E27FC236}">
                <a16:creationId xmlns:a16="http://schemas.microsoft.com/office/drawing/2014/main" id="{790BD634-87DE-B60E-5CFC-3789ABB6B0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6170" y="879847"/>
            <a:ext cx="5889760" cy="6400940"/>
          </a:xfrm>
          <a:prstGeom prst="rect">
            <a:avLst/>
          </a:prstGeom>
        </p:spPr>
      </p:pic>
      <p:sp>
        <p:nvSpPr>
          <p:cNvPr id="14" name="TextBox 13">
            <a:extLst>
              <a:ext uri="{FF2B5EF4-FFF2-40B4-BE49-F238E27FC236}">
                <a16:creationId xmlns:a16="http://schemas.microsoft.com/office/drawing/2014/main" id="{DBB092A8-75E7-DE67-4899-9D56AB641195}"/>
              </a:ext>
            </a:extLst>
          </p:cNvPr>
          <p:cNvSpPr txBox="1"/>
          <p:nvPr/>
        </p:nvSpPr>
        <p:spPr>
          <a:xfrm>
            <a:off x="7590741" y="2578426"/>
            <a:ext cx="3502743" cy="226074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600" b="1" dirty="0"/>
              <a:t>Software IDE : Postman, MySQL, VS code.</a:t>
            </a:r>
          </a:p>
          <a:p>
            <a:pPr marL="285750" indent="-285750">
              <a:lnSpc>
                <a:spcPct val="150000"/>
              </a:lnSpc>
              <a:buFont typeface="Wingdings" panose="05000000000000000000" pitchFamily="2" charset="2"/>
              <a:buChar char="Ø"/>
            </a:pPr>
            <a:r>
              <a:rPr lang="en-IN" sz="1600" b="1" dirty="0"/>
              <a:t>Language: JAVA, HTML, CSS, TypeScript.</a:t>
            </a:r>
          </a:p>
          <a:p>
            <a:pPr marL="285750" indent="-285750">
              <a:lnSpc>
                <a:spcPct val="150000"/>
              </a:lnSpc>
              <a:buFont typeface="Wingdings" panose="05000000000000000000" pitchFamily="2" charset="2"/>
              <a:buChar char="Ø"/>
            </a:pPr>
            <a:r>
              <a:rPr lang="en-IN" sz="1600" b="1" dirty="0"/>
              <a:t>Front End: Angular, Boot Strap</a:t>
            </a:r>
          </a:p>
          <a:p>
            <a:pPr marL="285750" indent="-285750">
              <a:lnSpc>
                <a:spcPct val="150000"/>
              </a:lnSpc>
              <a:buFont typeface="Wingdings" panose="05000000000000000000" pitchFamily="2" charset="2"/>
              <a:buChar char="Ø"/>
            </a:pPr>
            <a:r>
              <a:rPr lang="en-IN" sz="1600" b="1" dirty="0"/>
              <a:t>Back End: Spring Boot, MySQL</a:t>
            </a:r>
          </a:p>
        </p:txBody>
      </p:sp>
    </p:spTree>
    <p:extLst>
      <p:ext uri="{BB962C8B-B14F-4D97-AF65-F5344CB8AC3E}">
        <p14:creationId xmlns:p14="http://schemas.microsoft.com/office/powerpoint/2010/main" val="101034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61B27-1038-3491-8AAF-A8F8F65E026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ACCC930-D43F-36B3-3FC5-1B903AC82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2" name="TextBox 1">
            <a:extLst>
              <a:ext uri="{FF2B5EF4-FFF2-40B4-BE49-F238E27FC236}">
                <a16:creationId xmlns:a16="http://schemas.microsoft.com/office/drawing/2014/main" id="{2A771DBE-1275-DF4E-09A8-7B85CBBC70F6}"/>
              </a:ext>
            </a:extLst>
          </p:cNvPr>
          <p:cNvSpPr txBox="1"/>
          <p:nvPr/>
        </p:nvSpPr>
        <p:spPr>
          <a:xfrm>
            <a:off x="1681316" y="422787"/>
            <a:ext cx="7128387" cy="646331"/>
          </a:xfrm>
          <a:prstGeom prst="rect">
            <a:avLst/>
          </a:prstGeom>
          <a:noFill/>
        </p:spPr>
        <p:txBody>
          <a:bodyPr wrap="square" rtlCol="0">
            <a:spAutoFit/>
          </a:bodyPr>
          <a:lstStyle/>
          <a:p>
            <a:r>
              <a:rPr lang="en-IN" sz="3600" b="1" u="sng" dirty="0">
                <a:solidFill>
                  <a:schemeClr val="accent1">
                    <a:lumMod val="50000"/>
                  </a:schemeClr>
                </a:solidFill>
              </a:rPr>
              <a:t>CONNECTION</a:t>
            </a:r>
            <a:r>
              <a:rPr lang="en-IN" sz="3600" b="1" dirty="0">
                <a:solidFill>
                  <a:schemeClr val="accent1">
                    <a:lumMod val="50000"/>
                  </a:schemeClr>
                </a:solidFill>
              </a:rPr>
              <a:t> </a:t>
            </a:r>
            <a:r>
              <a:rPr lang="en-IN" sz="3600" b="1" u="sng" dirty="0">
                <a:solidFill>
                  <a:schemeClr val="accent1">
                    <a:lumMod val="50000"/>
                  </a:schemeClr>
                </a:solidFill>
              </a:rPr>
              <a:t>TO</a:t>
            </a:r>
            <a:r>
              <a:rPr lang="en-IN" sz="3600" b="1" dirty="0">
                <a:solidFill>
                  <a:schemeClr val="accent1">
                    <a:lumMod val="50000"/>
                  </a:schemeClr>
                </a:solidFill>
              </a:rPr>
              <a:t> </a:t>
            </a:r>
            <a:r>
              <a:rPr lang="en-IN" sz="3600" b="1" u="sng" dirty="0">
                <a:solidFill>
                  <a:schemeClr val="accent1">
                    <a:lumMod val="50000"/>
                  </a:schemeClr>
                </a:solidFill>
              </a:rPr>
              <a:t>DATABASE</a:t>
            </a:r>
          </a:p>
        </p:txBody>
      </p:sp>
      <p:sp>
        <p:nvSpPr>
          <p:cNvPr id="3" name="Rectangle: Rounded Corners 2">
            <a:extLst>
              <a:ext uri="{FF2B5EF4-FFF2-40B4-BE49-F238E27FC236}">
                <a16:creationId xmlns:a16="http://schemas.microsoft.com/office/drawing/2014/main" id="{60F6C4CE-D1A1-69FD-4F4A-BCA985C68A51}"/>
              </a:ext>
            </a:extLst>
          </p:cNvPr>
          <p:cNvSpPr/>
          <p:nvPr/>
        </p:nvSpPr>
        <p:spPr>
          <a:xfrm>
            <a:off x="1681316" y="1288026"/>
            <a:ext cx="10382865" cy="514718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DCD4A46D-B3B2-31DC-C62E-72B5255FF2CA}"/>
              </a:ext>
            </a:extLst>
          </p:cNvPr>
          <p:cNvSpPr/>
          <p:nvPr/>
        </p:nvSpPr>
        <p:spPr>
          <a:xfrm>
            <a:off x="1976284" y="1491905"/>
            <a:ext cx="5624051" cy="233963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EB65B8E0-CDED-FF3D-588D-2DE37B116DCD}"/>
              </a:ext>
            </a:extLst>
          </p:cNvPr>
          <p:cNvSpPr/>
          <p:nvPr/>
        </p:nvSpPr>
        <p:spPr>
          <a:xfrm>
            <a:off x="7747819" y="1705176"/>
            <a:ext cx="4159046" cy="386479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8A752598-A091-DD4B-1FAD-97AC40795386}"/>
              </a:ext>
            </a:extLst>
          </p:cNvPr>
          <p:cNvSpPr/>
          <p:nvPr/>
        </p:nvSpPr>
        <p:spPr>
          <a:xfrm>
            <a:off x="5850194" y="1660351"/>
            <a:ext cx="1592825" cy="18091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FFFCEA3-C4D5-9393-4481-17056AB68B3B}"/>
              </a:ext>
            </a:extLst>
          </p:cNvPr>
          <p:cNvSpPr/>
          <p:nvPr/>
        </p:nvSpPr>
        <p:spPr>
          <a:xfrm>
            <a:off x="7988709" y="1977153"/>
            <a:ext cx="1828800" cy="17832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Database with solid fill">
            <a:extLst>
              <a:ext uri="{FF2B5EF4-FFF2-40B4-BE49-F238E27FC236}">
                <a16:creationId xmlns:a16="http://schemas.microsoft.com/office/drawing/2014/main" id="{21BD19C0-648C-C2AF-BBB0-5EB26A83A6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3895" y="3831539"/>
            <a:ext cx="1791932" cy="1791932"/>
          </a:xfrm>
          <a:prstGeom prst="rect">
            <a:avLst/>
          </a:prstGeom>
        </p:spPr>
      </p:pic>
      <p:sp>
        <p:nvSpPr>
          <p:cNvPr id="12" name="Arrow: Left 11">
            <a:extLst>
              <a:ext uri="{FF2B5EF4-FFF2-40B4-BE49-F238E27FC236}">
                <a16:creationId xmlns:a16="http://schemas.microsoft.com/office/drawing/2014/main" id="{5F3AFEF0-D300-A29C-F565-27F9E8FFBD32}"/>
              </a:ext>
            </a:extLst>
          </p:cNvPr>
          <p:cNvSpPr/>
          <p:nvPr/>
        </p:nvSpPr>
        <p:spPr>
          <a:xfrm>
            <a:off x="7443019" y="2182761"/>
            <a:ext cx="545690" cy="304801"/>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2CEAEA5C-9B25-F3E6-2281-A808A1E83F4A}"/>
              </a:ext>
            </a:extLst>
          </p:cNvPr>
          <p:cNvSpPr/>
          <p:nvPr/>
        </p:nvSpPr>
        <p:spPr>
          <a:xfrm>
            <a:off x="7443019" y="2871018"/>
            <a:ext cx="545690" cy="3048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Arrow: Left 13">
            <a:extLst>
              <a:ext uri="{FF2B5EF4-FFF2-40B4-BE49-F238E27FC236}">
                <a16:creationId xmlns:a16="http://schemas.microsoft.com/office/drawing/2014/main" id="{99246F0D-CB10-9E12-1C09-FF944E9045CC}"/>
              </a:ext>
            </a:extLst>
          </p:cNvPr>
          <p:cNvSpPr/>
          <p:nvPr/>
        </p:nvSpPr>
        <p:spPr>
          <a:xfrm>
            <a:off x="6253317" y="4102868"/>
            <a:ext cx="1720644" cy="387654"/>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24809B5A-BFFD-E052-814C-F6122810EAD4}"/>
              </a:ext>
            </a:extLst>
          </p:cNvPr>
          <p:cNvSpPr/>
          <p:nvPr/>
        </p:nvSpPr>
        <p:spPr>
          <a:xfrm>
            <a:off x="6335662" y="4619460"/>
            <a:ext cx="1622321" cy="35490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B91ED0B-EF6D-0EC6-A028-CDB72DEA345B}"/>
              </a:ext>
            </a:extLst>
          </p:cNvPr>
          <p:cNvSpPr txBox="1"/>
          <p:nvPr/>
        </p:nvSpPr>
        <p:spPr>
          <a:xfrm>
            <a:off x="8406581" y="5022835"/>
            <a:ext cx="3048000" cy="523220"/>
          </a:xfrm>
          <a:prstGeom prst="rect">
            <a:avLst/>
          </a:prstGeom>
          <a:noFill/>
        </p:spPr>
        <p:txBody>
          <a:bodyPr wrap="square" rtlCol="0">
            <a:spAutoFit/>
          </a:bodyPr>
          <a:lstStyle/>
          <a:p>
            <a:pPr algn="ctr"/>
            <a:r>
              <a:rPr lang="en-IN" sz="2800" b="1" dirty="0"/>
              <a:t>Spring Boot</a:t>
            </a:r>
          </a:p>
        </p:txBody>
      </p:sp>
      <p:sp>
        <p:nvSpPr>
          <p:cNvPr id="17" name="TextBox 16">
            <a:extLst>
              <a:ext uri="{FF2B5EF4-FFF2-40B4-BE49-F238E27FC236}">
                <a16:creationId xmlns:a16="http://schemas.microsoft.com/office/drawing/2014/main" id="{B2861C37-FA0E-FF0E-CB15-6AE53E49CF4B}"/>
              </a:ext>
            </a:extLst>
          </p:cNvPr>
          <p:cNvSpPr txBox="1"/>
          <p:nvPr/>
        </p:nvSpPr>
        <p:spPr>
          <a:xfrm>
            <a:off x="3269225" y="2925916"/>
            <a:ext cx="3048000" cy="523220"/>
          </a:xfrm>
          <a:prstGeom prst="rect">
            <a:avLst/>
          </a:prstGeom>
          <a:noFill/>
        </p:spPr>
        <p:txBody>
          <a:bodyPr wrap="square" rtlCol="0">
            <a:spAutoFit/>
          </a:bodyPr>
          <a:lstStyle/>
          <a:p>
            <a:pPr algn="ctr"/>
            <a:r>
              <a:rPr lang="en-IN" sz="2800" b="1" dirty="0"/>
              <a:t>Angular</a:t>
            </a:r>
          </a:p>
        </p:txBody>
      </p:sp>
      <p:sp>
        <p:nvSpPr>
          <p:cNvPr id="18" name="TextBox 17">
            <a:extLst>
              <a:ext uri="{FF2B5EF4-FFF2-40B4-BE49-F238E27FC236}">
                <a16:creationId xmlns:a16="http://schemas.microsoft.com/office/drawing/2014/main" id="{623FE272-E356-EE03-5706-DC422AD7BB4E}"/>
              </a:ext>
            </a:extLst>
          </p:cNvPr>
          <p:cNvSpPr txBox="1"/>
          <p:nvPr/>
        </p:nvSpPr>
        <p:spPr>
          <a:xfrm>
            <a:off x="5928852" y="1880793"/>
            <a:ext cx="1347019" cy="1301638"/>
          </a:xfrm>
          <a:prstGeom prst="rect">
            <a:avLst/>
          </a:prstGeom>
          <a:noFill/>
        </p:spPr>
        <p:txBody>
          <a:bodyPr wrap="square" rtlCol="0">
            <a:spAutoFit/>
          </a:bodyPr>
          <a:lstStyle/>
          <a:p>
            <a:pPr>
              <a:lnSpc>
                <a:spcPct val="150000"/>
              </a:lnSpc>
            </a:pPr>
            <a:r>
              <a:rPr lang="en-IN" sz="2800" b="1" dirty="0">
                <a:solidFill>
                  <a:schemeClr val="bg1"/>
                </a:solidFill>
              </a:rPr>
              <a:t>HTTP</a:t>
            </a:r>
          </a:p>
          <a:p>
            <a:pPr>
              <a:lnSpc>
                <a:spcPct val="150000"/>
              </a:lnSpc>
            </a:pPr>
            <a:r>
              <a:rPr lang="en-IN" sz="2800" b="1" dirty="0">
                <a:solidFill>
                  <a:schemeClr val="bg1"/>
                </a:solidFill>
              </a:rPr>
              <a:t>Client</a:t>
            </a:r>
          </a:p>
        </p:txBody>
      </p:sp>
      <p:sp>
        <p:nvSpPr>
          <p:cNvPr id="19" name="TextBox 18">
            <a:extLst>
              <a:ext uri="{FF2B5EF4-FFF2-40B4-BE49-F238E27FC236}">
                <a16:creationId xmlns:a16="http://schemas.microsoft.com/office/drawing/2014/main" id="{92E18CC1-C736-D121-0310-960A3789E8A1}"/>
              </a:ext>
            </a:extLst>
          </p:cNvPr>
          <p:cNvSpPr txBox="1"/>
          <p:nvPr/>
        </p:nvSpPr>
        <p:spPr>
          <a:xfrm>
            <a:off x="8062450" y="1858579"/>
            <a:ext cx="1661652" cy="1682897"/>
          </a:xfrm>
          <a:prstGeom prst="rect">
            <a:avLst/>
          </a:prstGeom>
          <a:noFill/>
        </p:spPr>
        <p:txBody>
          <a:bodyPr wrap="square" rtlCol="0">
            <a:spAutoFit/>
          </a:bodyPr>
          <a:lstStyle/>
          <a:p>
            <a:pPr>
              <a:lnSpc>
                <a:spcPct val="150000"/>
              </a:lnSpc>
            </a:pPr>
            <a:r>
              <a:rPr lang="en-IN" sz="2400" b="1" dirty="0">
                <a:solidFill>
                  <a:schemeClr val="bg1"/>
                </a:solidFill>
              </a:rPr>
              <a:t>Spring </a:t>
            </a:r>
          </a:p>
          <a:p>
            <a:pPr>
              <a:lnSpc>
                <a:spcPct val="150000"/>
              </a:lnSpc>
            </a:pPr>
            <a:r>
              <a:rPr lang="en-IN" sz="2400" b="1" dirty="0">
                <a:solidFill>
                  <a:schemeClr val="bg1"/>
                </a:solidFill>
              </a:rPr>
              <a:t>Rest</a:t>
            </a:r>
          </a:p>
          <a:p>
            <a:pPr>
              <a:lnSpc>
                <a:spcPct val="150000"/>
              </a:lnSpc>
            </a:pPr>
            <a:r>
              <a:rPr lang="en-IN" sz="2400" b="1" dirty="0">
                <a:solidFill>
                  <a:schemeClr val="bg1"/>
                </a:solidFill>
              </a:rPr>
              <a:t>Controller</a:t>
            </a:r>
          </a:p>
        </p:txBody>
      </p:sp>
      <p:sp>
        <p:nvSpPr>
          <p:cNvPr id="20" name="Rectangle: Top Corners One Rounded and One Snipped 19">
            <a:extLst>
              <a:ext uri="{FF2B5EF4-FFF2-40B4-BE49-F238E27FC236}">
                <a16:creationId xmlns:a16="http://schemas.microsoft.com/office/drawing/2014/main" id="{633A9C56-70D2-22F7-BD8F-AC4B161E7FA0}"/>
              </a:ext>
            </a:extLst>
          </p:cNvPr>
          <p:cNvSpPr/>
          <p:nvPr/>
        </p:nvSpPr>
        <p:spPr>
          <a:xfrm>
            <a:off x="2207342" y="1705176"/>
            <a:ext cx="1465005" cy="782386"/>
          </a:xfrm>
          <a:prstGeom prst="snip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 name="Rectangle: Top Corners One Rounded and One Snipped 20">
            <a:extLst>
              <a:ext uri="{FF2B5EF4-FFF2-40B4-BE49-F238E27FC236}">
                <a16:creationId xmlns:a16="http://schemas.microsoft.com/office/drawing/2014/main" id="{B61D0B42-0F9B-72CC-C55A-53B011BF6D85}"/>
              </a:ext>
            </a:extLst>
          </p:cNvPr>
          <p:cNvSpPr/>
          <p:nvPr/>
        </p:nvSpPr>
        <p:spPr>
          <a:xfrm>
            <a:off x="2276168" y="2661722"/>
            <a:ext cx="1563328" cy="782386"/>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2" name="Rectangle: Top Corners One Rounded and One Snipped 21">
            <a:extLst>
              <a:ext uri="{FF2B5EF4-FFF2-40B4-BE49-F238E27FC236}">
                <a16:creationId xmlns:a16="http://schemas.microsoft.com/office/drawing/2014/main" id="{5D6A995A-09D0-3A2F-7C95-441931DECC98}"/>
              </a:ext>
            </a:extLst>
          </p:cNvPr>
          <p:cNvSpPr/>
          <p:nvPr/>
        </p:nvSpPr>
        <p:spPr>
          <a:xfrm>
            <a:off x="3839496" y="1711373"/>
            <a:ext cx="1922208" cy="782386"/>
          </a:xfrm>
          <a:prstGeom prst="snip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4F16DEEF-B695-870B-CC62-54C1FE37C9AE}"/>
              </a:ext>
            </a:extLst>
          </p:cNvPr>
          <p:cNvSpPr txBox="1"/>
          <p:nvPr/>
        </p:nvSpPr>
        <p:spPr>
          <a:xfrm>
            <a:off x="2207343" y="1880793"/>
            <a:ext cx="1465004" cy="369332"/>
          </a:xfrm>
          <a:prstGeom prst="rect">
            <a:avLst/>
          </a:prstGeom>
          <a:noFill/>
        </p:spPr>
        <p:txBody>
          <a:bodyPr wrap="square" rtlCol="0">
            <a:spAutoFit/>
          </a:bodyPr>
          <a:lstStyle/>
          <a:p>
            <a:r>
              <a:rPr lang="en-IN" b="1" dirty="0"/>
              <a:t>Template</a:t>
            </a:r>
          </a:p>
        </p:txBody>
      </p:sp>
      <p:sp>
        <p:nvSpPr>
          <p:cNvPr id="24" name="TextBox 23">
            <a:extLst>
              <a:ext uri="{FF2B5EF4-FFF2-40B4-BE49-F238E27FC236}">
                <a16:creationId xmlns:a16="http://schemas.microsoft.com/office/drawing/2014/main" id="{739E3D7A-00B3-9AD7-6CD4-3622B73BD471}"/>
              </a:ext>
            </a:extLst>
          </p:cNvPr>
          <p:cNvSpPr txBox="1"/>
          <p:nvPr/>
        </p:nvSpPr>
        <p:spPr>
          <a:xfrm>
            <a:off x="3913237" y="1911542"/>
            <a:ext cx="1691148" cy="369332"/>
          </a:xfrm>
          <a:prstGeom prst="rect">
            <a:avLst/>
          </a:prstGeom>
          <a:noFill/>
        </p:spPr>
        <p:txBody>
          <a:bodyPr wrap="square" rtlCol="0">
            <a:spAutoFit/>
          </a:bodyPr>
          <a:lstStyle/>
          <a:p>
            <a:r>
              <a:rPr lang="en-IN" b="1" dirty="0"/>
              <a:t>Components</a:t>
            </a:r>
          </a:p>
        </p:txBody>
      </p:sp>
      <p:sp>
        <p:nvSpPr>
          <p:cNvPr id="25" name="TextBox 24">
            <a:extLst>
              <a:ext uri="{FF2B5EF4-FFF2-40B4-BE49-F238E27FC236}">
                <a16:creationId xmlns:a16="http://schemas.microsoft.com/office/drawing/2014/main" id="{8791648E-DBD5-CC35-DB2B-8B595639C816}"/>
              </a:ext>
            </a:extLst>
          </p:cNvPr>
          <p:cNvSpPr txBox="1"/>
          <p:nvPr/>
        </p:nvSpPr>
        <p:spPr>
          <a:xfrm>
            <a:off x="2362200" y="2876043"/>
            <a:ext cx="1386347" cy="369332"/>
          </a:xfrm>
          <a:prstGeom prst="rect">
            <a:avLst/>
          </a:prstGeom>
          <a:noFill/>
        </p:spPr>
        <p:txBody>
          <a:bodyPr wrap="square" rtlCol="0">
            <a:spAutoFit/>
          </a:bodyPr>
          <a:lstStyle/>
          <a:p>
            <a:r>
              <a:rPr lang="en-IN" b="1" dirty="0"/>
              <a:t>Services</a:t>
            </a:r>
          </a:p>
        </p:txBody>
      </p:sp>
      <p:sp>
        <p:nvSpPr>
          <p:cNvPr id="26" name="Rectangle: Top Corners One Rounded and One Snipped 25">
            <a:extLst>
              <a:ext uri="{FF2B5EF4-FFF2-40B4-BE49-F238E27FC236}">
                <a16:creationId xmlns:a16="http://schemas.microsoft.com/office/drawing/2014/main" id="{3F9844B9-358B-9756-D4A3-97B5790890F0}"/>
              </a:ext>
            </a:extLst>
          </p:cNvPr>
          <p:cNvSpPr/>
          <p:nvPr/>
        </p:nvSpPr>
        <p:spPr>
          <a:xfrm>
            <a:off x="7988709" y="3939266"/>
            <a:ext cx="3615811" cy="1091952"/>
          </a:xfrm>
          <a:prstGeom prst="snip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7" name="Rectangle: Top Corners One Rounded and One Snipped 26">
            <a:extLst>
              <a:ext uri="{FF2B5EF4-FFF2-40B4-BE49-F238E27FC236}">
                <a16:creationId xmlns:a16="http://schemas.microsoft.com/office/drawing/2014/main" id="{DC56926A-3015-8631-26AD-94F2B4204C34}"/>
              </a:ext>
            </a:extLst>
          </p:cNvPr>
          <p:cNvSpPr/>
          <p:nvPr/>
        </p:nvSpPr>
        <p:spPr>
          <a:xfrm>
            <a:off x="10124767" y="2855188"/>
            <a:ext cx="1465005" cy="782386"/>
          </a:xfrm>
          <a:prstGeom prst="snip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8" name="Rectangle: Top Corners One Rounded and One Snipped 27">
            <a:extLst>
              <a:ext uri="{FF2B5EF4-FFF2-40B4-BE49-F238E27FC236}">
                <a16:creationId xmlns:a16="http://schemas.microsoft.com/office/drawing/2014/main" id="{C4ABC023-CB4D-45F3-0584-65428E71F90B}"/>
              </a:ext>
            </a:extLst>
          </p:cNvPr>
          <p:cNvSpPr/>
          <p:nvPr/>
        </p:nvSpPr>
        <p:spPr>
          <a:xfrm>
            <a:off x="10097732" y="1836553"/>
            <a:ext cx="1465005" cy="782386"/>
          </a:xfrm>
          <a:prstGeom prst="snip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9" name="TextBox 28">
            <a:extLst>
              <a:ext uri="{FF2B5EF4-FFF2-40B4-BE49-F238E27FC236}">
                <a16:creationId xmlns:a16="http://schemas.microsoft.com/office/drawing/2014/main" id="{02B9DCC7-435D-2369-E3CE-9607433231C1}"/>
              </a:ext>
            </a:extLst>
          </p:cNvPr>
          <p:cNvSpPr txBox="1"/>
          <p:nvPr/>
        </p:nvSpPr>
        <p:spPr>
          <a:xfrm>
            <a:off x="10235381" y="2065459"/>
            <a:ext cx="1219200" cy="369332"/>
          </a:xfrm>
          <a:prstGeom prst="rect">
            <a:avLst/>
          </a:prstGeom>
          <a:noFill/>
        </p:spPr>
        <p:txBody>
          <a:bodyPr wrap="square" rtlCol="0">
            <a:spAutoFit/>
          </a:bodyPr>
          <a:lstStyle/>
          <a:p>
            <a:r>
              <a:rPr lang="en-IN" b="1" dirty="0"/>
              <a:t>Services</a:t>
            </a:r>
          </a:p>
        </p:txBody>
      </p:sp>
      <p:sp>
        <p:nvSpPr>
          <p:cNvPr id="30" name="TextBox 29">
            <a:extLst>
              <a:ext uri="{FF2B5EF4-FFF2-40B4-BE49-F238E27FC236}">
                <a16:creationId xmlns:a16="http://schemas.microsoft.com/office/drawing/2014/main" id="{F5A97179-2595-0FAB-2831-5158A2270AA0}"/>
              </a:ext>
            </a:extLst>
          </p:cNvPr>
          <p:cNvSpPr txBox="1"/>
          <p:nvPr/>
        </p:nvSpPr>
        <p:spPr>
          <a:xfrm>
            <a:off x="10156723" y="3111507"/>
            <a:ext cx="1219200" cy="369332"/>
          </a:xfrm>
          <a:prstGeom prst="rect">
            <a:avLst/>
          </a:prstGeom>
          <a:noFill/>
        </p:spPr>
        <p:txBody>
          <a:bodyPr wrap="square" rtlCol="0">
            <a:spAutoFit/>
          </a:bodyPr>
          <a:lstStyle/>
          <a:p>
            <a:r>
              <a:rPr lang="en-IN" b="1" dirty="0"/>
              <a:t>Model</a:t>
            </a:r>
          </a:p>
        </p:txBody>
      </p:sp>
      <p:sp>
        <p:nvSpPr>
          <p:cNvPr id="31" name="TextBox 30">
            <a:extLst>
              <a:ext uri="{FF2B5EF4-FFF2-40B4-BE49-F238E27FC236}">
                <a16:creationId xmlns:a16="http://schemas.microsoft.com/office/drawing/2014/main" id="{8DC2F2EF-700B-4A26-344D-D2F699DED19D}"/>
              </a:ext>
            </a:extLst>
          </p:cNvPr>
          <p:cNvSpPr txBox="1"/>
          <p:nvPr/>
        </p:nvSpPr>
        <p:spPr>
          <a:xfrm>
            <a:off x="8406581" y="4277057"/>
            <a:ext cx="2969342" cy="461665"/>
          </a:xfrm>
          <a:prstGeom prst="rect">
            <a:avLst/>
          </a:prstGeom>
          <a:noFill/>
        </p:spPr>
        <p:txBody>
          <a:bodyPr wrap="square" rtlCol="0">
            <a:spAutoFit/>
          </a:bodyPr>
          <a:lstStyle/>
          <a:p>
            <a:r>
              <a:rPr lang="en-IN" sz="2400" b="1" dirty="0"/>
              <a:t>Spring Data JPA</a:t>
            </a:r>
          </a:p>
        </p:txBody>
      </p:sp>
      <p:sp>
        <p:nvSpPr>
          <p:cNvPr id="32" name="TextBox 31">
            <a:extLst>
              <a:ext uri="{FF2B5EF4-FFF2-40B4-BE49-F238E27FC236}">
                <a16:creationId xmlns:a16="http://schemas.microsoft.com/office/drawing/2014/main" id="{100F0540-EEA7-133E-9049-83A34E5B5AF2}"/>
              </a:ext>
            </a:extLst>
          </p:cNvPr>
          <p:cNvSpPr txBox="1"/>
          <p:nvPr/>
        </p:nvSpPr>
        <p:spPr>
          <a:xfrm>
            <a:off x="4906297" y="5433135"/>
            <a:ext cx="2369574" cy="461665"/>
          </a:xfrm>
          <a:prstGeom prst="rect">
            <a:avLst/>
          </a:prstGeom>
          <a:noFill/>
        </p:spPr>
        <p:txBody>
          <a:bodyPr wrap="square" rtlCol="0">
            <a:spAutoFit/>
          </a:bodyPr>
          <a:lstStyle/>
          <a:p>
            <a:r>
              <a:rPr lang="en-IN" sz="2400" b="1" dirty="0"/>
              <a:t>DATABASE</a:t>
            </a:r>
          </a:p>
        </p:txBody>
      </p:sp>
    </p:spTree>
    <p:extLst>
      <p:ext uri="{BB962C8B-B14F-4D97-AF65-F5344CB8AC3E}">
        <p14:creationId xmlns:p14="http://schemas.microsoft.com/office/powerpoint/2010/main" val="389136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11094-3BD3-BD4E-FF8B-B40A21325CF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A9D79F0-ACE9-F6ED-AA62-2E883337A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3" y="0"/>
            <a:ext cx="12526297" cy="6858000"/>
          </a:xfrm>
          <a:prstGeom prst="rect">
            <a:avLst/>
          </a:prstGeom>
        </p:spPr>
      </p:pic>
      <p:sp>
        <p:nvSpPr>
          <p:cNvPr id="2" name="TextBox 1">
            <a:extLst>
              <a:ext uri="{FF2B5EF4-FFF2-40B4-BE49-F238E27FC236}">
                <a16:creationId xmlns:a16="http://schemas.microsoft.com/office/drawing/2014/main" id="{2E187133-AF0F-521B-B11C-586EE4A9C65D}"/>
              </a:ext>
            </a:extLst>
          </p:cNvPr>
          <p:cNvSpPr txBox="1"/>
          <p:nvPr/>
        </p:nvSpPr>
        <p:spPr>
          <a:xfrm>
            <a:off x="1425677" y="521110"/>
            <a:ext cx="5437239" cy="646331"/>
          </a:xfrm>
          <a:prstGeom prst="rect">
            <a:avLst/>
          </a:prstGeom>
          <a:noFill/>
        </p:spPr>
        <p:txBody>
          <a:bodyPr wrap="square" rtlCol="0">
            <a:spAutoFit/>
          </a:bodyPr>
          <a:lstStyle/>
          <a:p>
            <a:r>
              <a:rPr lang="en-IN" sz="3600" b="1" u="sng" dirty="0">
                <a:solidFill>
                  <a:schemeClr val="accent1">
                    <a:lumMod val="50000"/>
                  </a:schemeClr>
                </a:solidFill>
              </a:rPr>
              <a:t>MODULES</a:t>
            </a:r>
          </a:p>
        </p:txBody>
      </p:sp>
      <p:pic>
        <p:nvPicPr>
          <p:cNvPr id="8" name="Picture 7">
            <a:extLst>
              <a:ext uri="{FF2B5EF4-FFF2-40B4-BE49-F238E27FC236}">
                <a16:creationId xmlns:a16="http://schemas.microsoft.com/office/drawing/2014/main" id="{AB441AAE-9338-2ECF-1ABD-CAE94D1F8BF8}"/>
              </a:ext>
            </a:extLst>
          </p:cNvPr>
          <p:cNvPicPr>
            <a:picLocks noChangeAspect="1"/>
          </p:cNvPicPr>
          <p:nvPr/>
        </p:nvPicPr>
        <p:blipFill>
          <a:blip r:embed="rId3">
            <a:extLst>
              <a:ext uri="{28A0092B-C50C-407E-A947-70E740481C1C}">
                <a14:useLocalDpi xmlns:a14="http://schemas.microsoft.com/office/drawing/2010/main" val="0"/>
              </a:ext>
            </a:extLst>
          </a:blip>
          <a:srcRect l="4280" t="6208" r="2725" b="6271"/>
          <a:stretch/>
        </p:blipFill>
        <p:spPr>
          <a:xfrm>
            <a:off x="2753032" y="1314925"/>
            <a:ext cx="7796981" cy="4641183"/>
          </a:xfrm>
          <a:prstGeom prst="rect">
            <a:avLst/>
          </a:prstGeom>
        </p:spPr>
      </p:pic>
      <p:sp>
        <p:nvSpPr>
          <p:cNvPr id="12" name="TextBox 11">
            <a:extLst>
              <a:ext uri="{FF2B5EF4-FFF2-40B4-BE49-F238E27FC236}">
                <a16:creationId xmlns:a16="http://schemas.microsoft.com/office/drawing/2014/main" id="{520223B7-EC4D-F68C-9670-8FB9D8C86E46}"/>
              </a:ext>
            </a:extLst>
          </p:cNvPr>
          <p:cNvSpPr txBox="1"/>
          <p:nvPr/>
        </p:nvSpPr>
        <p:spPr>
          <a:xfrm>
            <a:off x="3519948" y="1553497"/>
            <a:ext cx="6872749" cy="3530518"/>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IN" sz="2400" b="1" dirty="0"/>
              <a:t>Admin:- </a:t>
            </a:r>
            <a:r>
              <a:rPr lang="en-IN" sz="2400" dirty="0"/>
              <a:t>Login and add books.</a:t>
            </a:r>
          </a:p>
          <a:p>
            <a:pPr marL="285750" indent="-285750">
              <a:lnSpc>
                <a:spcPct val="150000"/>
              </a:lnSpc>
              <a:buFont typeface="Wingdings" panose="05000000000000000000" pitchFamily="2" charset="2"/>
              <a:buChar char="ü"/>
            </a:pPr>
            <a:r>
              <a:rPr lang="en-IN" sz="2400" b="1" dirty="0"/>
              <a:t>User:- </a:t>
            </a:r>
            <a:r>
              <a:rPr lang="en-IN" sz="2400" dirty="0"/>
              <a:t>Register and login.</a:t>
            </a:r>
          </a:p>
          <a:p>
            <a:pPr marL="285750" indent="-285750">
              <a:lnSpc>
                <a:spcPct val="150000"/>
              </a:lnSpc>
              <a:buFont typeface="Wingdings" panose="05000000000000000000" pitchFamily="2" charset="2"/>
              <a:buChar char="ü"/>
            </a:pPr>
            <a:r>
              <a:rPr lang="en-IN" sz="2400" b="1" dirty="0"/>
              <a:t>List Of Books:- </a:t>
            </a:r>
            <a:r>
              <a:rPr lang="en-IN" sz="2400" dirty="0"/>
              <a:t>Add, remove and update books details by admin.</a:t>
            </a:r>
          </a:p>
          <a:p>
            <a:pPr marL="285750" indent="-285750">
              <a:lnSpc>
                <a:spcPct val="150000"/>
              </a:lnSpc>
              <a:buFont typeface="Wingdings" panose="05000000000000000000" pitchFamily="2" charset="2"/>
              <a:buChar char="ü"/>
            </a:pPr>
            <a:r>
              <a:rPr lang="en-IN" sz="2400" b="1" dirty="0"/>
              <a:t>Cart:- </a:t>
            </a:r>
            <a:r>
              <a:rPr lang="en-IN" sz="2400" dirty="0"/>
              <a:t>User can add books from books list.</a:t>
            </a:r>
          </a:p>
          <a:p>
            <a:pPr marL="285750" indent="-285750">
              <a:lnSpc>
                <a:spcPct val="150000"/>
              </a:lnSpc>
              <a:buFont typeface="Wingdings" panose="05000000000000000000" pitchFamily="2" charset="2"/>
              <a:buChar char="ü"/>
            </a:pPr>
            <a:r>
              <a:rPr lang="en-IN" sz="2400" b="1" dirty="0"/>
              <a:t>Order:- </a:t>
            </a:r>
            <a:r>
              <a:rPr lang="en-IN" sz="2400" dirty="0"/>
              <a:t>Display list of books order by user. </a:t>
            </a:r>
          </a:p>
        </p:txBody>
      </p:sp>
    </p:spTree>
    <p:extLst>
      <p:ext uri="{BB962C8B-B14F-4D97-AF65-F5344CB8AC3E}">
        <p14:creationId xmlns:p14="http://schemas.microsoft.com/office/powerpoint/2010/main" val="3354742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C62C-AB8C-1610-A144-E13C66CBBAA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60F18D5-6D7A-C817-1531-150C7DE70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26297" cy="6858000"/>
          </a:xfrm>
          <a:prstGeom prst="rect">
            <a:avLst/>
          </a:prstGeom>
        </p:spPr>
      </p:pic>
      <p:sp>
        <p:nvSpPr>
          <p:cNvPr id="3" name="TextBox 2">
            <a:extLst>
              <a:ext uri="{FF2B5EF4-FFF2-40B4-BE49-F238E27FC236}">
                <a16:creationId xmlns:a16="http://schemas.microsoft.com/office/drawing/2014/main" id="{422EA123-19E5-C565-6980-E7A5229F3F55}"/>
              </a:ext>
            </a:extLst>
          </p:cNvPr>
          <p:cNvSpPr txBox="1"/>
          <p:nvPr/>
        </p:nvSpPr>
        <p:spPr>
          <a:xfrm>
            <a:off x="589936" y="59625"/>
            <a:ext cx="6145161" cy="646331"/>
          </a:xfrm>
          <a:prstGeom prst="rect">
            <a:avLst/>
          </a:prstGeom>
          <a:noFill/>
        </p:spPr>
        <p:txBody>
          <a:bodyPr wrap="square" rtlCol="0">
            <a:spAutoFit/>
          </a:bodyPr>
          <a:lstStyle/>
          <a:p>
            <a:r>
              <a:rPr lang="en-IN" sz="3600" b="1" u="sng" dirty="0">
                <a:solidFill>
                  <a:schemeClr val="accent1">
                    <a:lumMod val="50000"/>
                  </a:schemeClr>
                </a:solidFill>
              </a:rPr>
              <a:t>SPRING</a:t>
            </a:r>
            <a:r>
              <a:rPr lang="en-IN" sz="3600" b="1" dirty="0">
                <a:solidFill>
                  <a:schemeClr val="accent1">
                    <a:lumMod val="50000"/>
                  </a:schemeClr>
                </a:solidFill>
              </a:rPr>
              <a:t> </a:t>
            </a:r>
            <a:r>
              <a:rPr lang="en-IN" sz="3600" b="1" u="sng" dirty="0">
                <a:solidFill>
                  <a:schemeClr val="accent1">
                    <a:lumMod val="50000"/>
                  </a:schemeClr>
                </a:solidFill>
              </a:rPr>
              <a:t>ANNOTATION</a:t>
            </a:r>
          </a:p>
        </p:txBody>
      </p:sp>
      <p:graphicFrame>
        <p:nvGraphicFramePr>
          <p:cNvPr id="2" name="Table 1">
            <a:extLst>
              <a:ext uri="{FF2B5EF4-FFF2-40B4-BE49-F238E27FC236}">
                <a16:creationId xmlns:a16="http://schemas.microsoft.com/office/drawing/2014/main" id="{9249C7BA-1146-5FD2-5FEC-F387A77CDE7A}"/>
              </a:ext>
            </a:extLst>
          </p:cNvPr>
          <p:cNvGraphicFramePr>
            <a:graphicFrameLocks noGrp="1"/>
          </p:cNvGraphicFramePr>
          <p:nvPr>
            <p:extLst>
              <p:ext uri="{D42A27DB-BD31-4B8C-83A1-F6EECF244321}">
                <p14:modId xmlns:p14="http://schemas.microsoft.com/office/powerpoint/2010/main" val="143372862"/>
              </p:ext>
            </p:extLst>
          </p:nvPr>
        </p:nvGraphicFramePr>
        <p:xfrm>
          <a:off x="1946788" y="901970"/>
          <a:ext cx="9842090" cy="5394960"/>
        </p:xfrm>
        <a:graphic>
          <a:graphicData uri="http://schemas.openxmlformats.org/drawingml/2006/table">
            <a:tbl>
              <a:tblPr firstRow="1" bandRow="1">
                <a:tableStyleId>{BC89EF96-8CEA-46FF-86C4-4CE0E7609802}</a:tableStyleId>
              </a:tblPr>
              <a:tblGrid>
                <a:gridCol w="2074606">
                  <a:extLst>
                    <a:ext uri="{9D8B030D-6E8A-4147-A177-3AD203B41FA5}">
                      <a16:colId xmlns:a16="http://schemas.microsoft.com/office/drawing/2014/main" val="685017796"/>
                    </a:ext>
                  </a:extLst>
                </a:gridCol>
                <a:gridCol w="7767484">
                  <a:extLst>
                    <a:ext uri="{9D8B030D-6E8A-4147-A177-3AD203B41FA5}">
                      <a16:colId xmlns:a16="http://schemas.microsoft.com/office/drawing/2014/main" val="1933436354"/>
                    </a:ext>
                  </a:extLst>
                </a:gridCol>
              </a:tblGrid>
              <a:tr h="594613">
                <a:tc>
                  <a:txBody>
                    <a:bodyPr/>
                    <a:lstStyle/>
                    <a:p>
                      <a:r>
                        <a:rPr lang="en-US" sz="1800" b="1" kern="1200" dirty="0">
                          <a:solidFill>
                            <a:schemeClr val="tx1"/>
                          </a:solidFill>
                          <a:effectLst/>
                        </a:rPr>
                        <a:t>@CrossOrigin </a:t>
                      </a:r>
                      <a:endParaRPr lang="en-IN" b="1" dirty="0"/>
                    </a:p>
                  </a:txBody>
                  <a:tcPr/>
                </a:tc>
                <a:tc>
                  <a:txBody>
                    <a:bodyPr/>
                    <a:lstStyle/>
                    <a:p>
                      <a:pPr algn="just"/>
                      <a:r>
                        <a:rPr lang="en-US" sz="1800" b="1" kern="1200" dirty="0">
                          <a:solidFill>
                            <a:schemeClr val="tx1"/>
                          </a:solidFill>
                          <a:effectLst/>
                        </a:rPr>
                        <a:t>@CrossOrigin annotation in Spring Boot allows developers to manage cross-origin requests for specific handler classes and method</a:t>
                      </a:r>
                      <a:endParaRPr lang="en-IN" sz="1800" b="1" i="0" kern="1200" dirty="0">
                        <a:solidFill>
                          <a:schemeClr val="tx1"/>
                        </a:solidFill>
                        <a:effectLst/>
                        <a:latin typeface="+mn-lt"/>
                        <a:ea typeface="+mn-ea"/>
                        <a:cs typeface="+mn-cs"/>
                      </a:endParaRPr>
                    </a:p>
                  </a:txBody>
                  <a:tcPr/>
                </a:tc>
                <a:extLst>
                  <a:ext uri="{0D108BD9-81ED-4DB2-BD59-A6C34878D82A}">
                    <a16:rowId xmlns:a16="http://schemas.microsoft.com/office/drawing/2014/main" val="3994035158"/>
                  </a:ext>
                </a:extLst>
              </a:tr>
              <a:tr h="594613">
                <a:tc>
                  <a:txBody>
                    <a:bodyPr/>
                    <a:lstStyle/>
                    <a:p>
                      <a:r>
                        <a:rPr lang="en-US" sz="1800" b="1" kern="1200" dirty="0">
                          <a:solidFill>
                            <a:schemeClr val="tx1"/>
                          </a:solidFill>
                          <a:effectLst/>
                        </a:rPr>
                        <a:t>@RestController </a:t>
                      </a:r>
                      <a:endParaRPr lang="en-IN" b="1" dirty="0"/>
                    </a:p>
                  </a:txBody>
                  <a:tcPr/>
                </a:tc>
                <a:tc>
                  <a:txBody>
                    <a:bodyPr/>
                    <a:lstStyle/>
                    <a:p>
                      <a:pPr algn="just"/>
                      <a:r>
                        <a:rPr lang="en-US" sz="1800" b="1" kern="1200" dirty="0">
                          <a:solidFill>
                            <a:schemeClr val="tx1"/>
                          </a:solidFill>
                          <a:effectLst/>
                        </a:rPr>
                        <a:t>@RestController annotation is </a:t>
                      </a:r>
                      <a:r>
                        <a:rPr lang="en-US" b="1" dirty="0"/>
                        <a:t>a specialized version of the @Controller annotation that's used to create RESTful web services</a:t>
                      </a:r>
                      <a:endParaRPr lang="en-IN" b="1" dirty="0"/>
                    </a:p>
                  </a:txBody>
                  <a:tcPr/>
                </a:tc>
                <a:extLst>
                  <a:ext uri="{0D108BD9-81ED-4DB2-BD59-A6C34878D82A}">
                    <a16:rowId xmlns:a16="http://schemas.microsoft.com/office/drawing/2014/main" val="3133449334"/>
                  </a:ext>
                </a:extLst>
              </a:tr>
              <a:tr h="594613">
                <a:tc>
                  <a:txBody>
                    <a:bodyPr/>
                    <a:lstStyle/>
                    <a:p>
                      <a:r>
                        <a:rPr lang="en-US" sz="1800" b="1" kern="1200" dirty="0">
                          <a:solidFill>
                            <a:schemeClr val="tx1"/>
                          </a:solidFill>
                          <a:effectLst/>
                        </a:rPr>
                        <a:t>@PostMapping </a:t>
                      </a:r>
                      <a:endParaRPr lang="en-IN" b="1" dirty="0"/>
                    </a:p>
                  </a:txBody>
                  <a:tcPr/>
                </a:tc>
                <a:tc>
                  <a:txBody>
                    <a:bodyPr/>
                    <a:lstStyle/>
                    <a:p>
                      <a:r>
                        <a:rPr lang="en-US" sz="1800" b="1" kern="1200" dirty="0">
                          <a:solidFill>
                            <a:schemeClr val="tx1"/>
                          </a:solidFill>
                          <a:effectLst/>
                        </a:rPr>
                        <a:t>@PostMapping annotation in Spring MVC framework is a powerful tool for handling the HTTP POST requests in your RESTful web services.</a:t>
                      </a:r>
                      <a:endParaRPr lang="en-IN" b="1" dirty="0"/>
                    </a:p>
                  </a:txBody>
                  <a:tcPr/>
                </a:tc>
                <a:extLst>
                  <a:ext uri="{0D108BD9-81ED-4DB2-BD59-A6C34878D82A}">
                    <a16:rowId xmlns:a16="http://schemas.microsoft.com/office/drawing/2014/main" val="3402804238"/>
                  </a:ext>
                </a:extLst>
              </a:tr>
              <a:tr h="5946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kern="1200" dirty="0">
                          <a:solidFill>
                            <a:schemeClr val="tx1"/>
                          </a:solidFill>
                          <a:effectLst/>
                        </a:rPr>
                        <a:t>@GetMapping</a:t>
                      </a:r>
                    </a:p>
                    <a:p>
                      <a:endParaRPr lang="en-IN" sz="1800" b="1" i="0" kern="1200" dirty="0">
                        <a:solidFill>
                          <a:schemeClr val="tx1"/>
                        </a:solidFill>
                        <a:effectLst/>
                        <a:latin typeface="+mn-lt"/>
                        <a:ea typeface="+mn-ea"/>
                        <a:cs typeface="+mn-cs"/>
                      </a:endParaRPr>
                    </a:p>
                  </a:txBody>
                  <a:tcPr/>
                </a:tc>
                <a:tc>
                  <a:txBody>
                    <a:bodyPr/>
                    <a:lstStyle/>
                    <a:p>
                      <a:r>
                        <a:rPr lang="en-US" sz="1800" b="1" kern="1200" dirty="0">
                          <a:solidFill>
                            <a:schemeClr val="tx1"/>
                          </a:solidFill>
                          <a:effectLst/>
                        </a:rPr>
                        <a:t>It maps HTTP GET requests to a specific handler method in Spring controllers. </a:t>
                      </a:r>
                      <a:endParaRPr lang="en-IN" b="1" dirty="0"/>
                    </a:p>
                  </a:txBody>
                  <a:tcPr/>
                </a:tc>
                <a:extLst>
                  <a:ext uri="{0D108BD9-81ED-4DB2-BD59-A6C34878D82A}">
                    <a16:rowId xmlns:a16="http://schemas.microsoft.com/office/drawing/2014/main" val="2873485445"/>
                  </a:ext>
                </a:extLst>
              </a:tr>
              <a:tr h="594613">
                <a:tc>
                  <a:txBody>
                    <a:bodyPr/>
                    <a:lstStyle/>
                    <a:p>
                      <a:r>
                        <a:rPr lang="en-US" sz="1800" b="1" kern="1200" dirty="0">
                          <a:solidFill>
                            <a:schemeClr val="tx1"/>
                          </a:solidFill>
                          <a:effectLst/>
                        </a:rPr>
                        <a:t>@PutMapping </a:t>
                      </a:r>
                      <a:endParaRPr lang="en-IN" b="1" dirty="0"/>
                    </a:p>
                  </a:txBody>
                  <a:tcPr/>
                </a:tc>
                <a:tc>
                  <a:txBody>
                    <a:bodyPr/>
                    <a:lstStyle/>
                    <a:p>
                      <a:r>
                        <a:rPr lang="en-US" sz="1800" b="1" kern="1200" dirty="0">
                          <a:solidFill>
                            <a:schemeClr val="tx1"/>
                          </a:solidFill>
                          <a:effectLst/>
                        </a:rPr>
                        <a:t>@PutMapping is a composed annotation that acts as a shortcut for @RequestMapping(method = Request Method. PUT) .</a:t>
                      </a:r>
                      <a:endParaRPr lang="en-IN" b="1" dirty="0"/>
                    </a:p>
                  </a:txBody>
                  <a:tcPr/>
                </a:tc>
                <a:extLst>
                  <a:ext uri="{0D108BD9-81ED-4DB2-BD59-A6C34878D82A}">
                    <a16:rowId xmlns:a16="http://schemas.microsoft.com/office/drawing/2014/main" val="650764643"/>
                  </a:ext>
                </a:extLst>
              </a:tr>
              <a:tr h="594613">
                <a:tc>
                  <a:txBody>
                    <a:bodyPr/>
                    <a:lstStyle/>
                    <a:p>
                      <a:r>
                        <a:rPr lang="en-IN" sz="1800" b="1" kern="1200" dirty="0">
                          <a:solidFill>
                            <a:schemeClr val="tx1"/>
                          </a:solidFill>
                          <a:effectLst/>
                        </a:rPr>
                        <a:t>@Entity</a:t>
                      </a:r>
                      <a:endParaRPr lang="en-IN" b="1" dirty="0"/>
                    </a:p>
                  </a:txBody>
                  <a:tcPr/>
                </a:tc>
                <a:tc>
                  <a:txBody>
                    <a:bodyPr/>
                    <a:lstStyle/>
                    <a:p>
                      <a:r>
                        <a:rPr lang="en-IN" sz="1800" b="1" kern="1200" dirty="0">
                          <a:solidFill>
                            <a:schemeClr val="tx1"/>
                          </a:solidFill>
                          <a:effectLst/>
                        </a:rPr>
                        <a:t>@Entity </a:t>
                      </a:r>
                      <a:r>
                        <a:rPr lang="en-US" sz="1800" b="1" kern="1200" dirty="0">
                          <a:solidFill>
                            <a:schemeClr val="tx1"/>
                          </a:solidFill>
                          <a:effectLst/>
                        </a:rPr>
                        <a:t>used to define and manage entity classes that interact with relational databases</a:t>
                      </a:r>
                      <a:endParaRPr lang="en-IN" b="1" dirty="0"/>
                    </a:p>
                  </a:txBody>
                  <a:tcPr/>
                </a:tc>
                <a:extLst>
                  <a:ext uri="{0D108BD9-81ED-4DB2-BD59-A6C34878D82A}">
                    <a16:rowId xmlns:a16="http://schemas.microsoft.com/office/drawing/2014/main" val="4048000982"/>
                  </a:ext>
                </a:extLst>
              </a:tr>
              <a:tr h="594613">
                <a:tc>
                  <a:txBody>
                    <a:bodyPr/>
                    <a:lstStyle/>
                    <a:p>
                      <a:r>
                        <a:rPr lang="en-IN" sz="1800" b="1" kern="1200" dirty="0">
                          <a:solidFill>
                            <a:schemeClr val="tx1"/>
                          </a:solidFill>
                          <a:effectLst/>
                        </a:rPr>
                        <a:t>@NotEmpty</a:t>
                      </a:r>
                      <a:endParaRPr lang="en-IN" b="1" dirty="0"/>
                    </a:p>
                  </a:txBody>
                  <a:tcPr/>
                </a:tc>
                <a:tc>
                  <a:txBody>
                    <a:bodyPr/>
                    <a:lstStyle/>
                    <a:p>
                      <a:r>
                        <a:rPr lang="en-US" sz="1800" b="1" kern="1200" dirty="0">
                          <a:solidFill>
                            <a:schemeClr val="tx1"/>
                          </a:solidFill>
                          <a:effectLst/>
                        </a:rPr>
                        <a:t>@NotEmpty: a constrained </a:t>
                      </a:r>
                      <a:r>
                        <a:rPr lang="en-US" sz="1800" b="1" kern="1200" dirty="0" err="1">
                          <a:solidFill>
                            <a:schemeClr val="tx1"/>
                          </a:solidFill>
                          <a:effectLst/>
                        </a:rPr>
                        <a:t>CharSequence</a:t>
                      </a:r>
                      <a:r>
                        <a:rPr lang="en-US" sz="1800" b="1" kern="1200" dirty="0">
                          <a:solidFill>
                            <a:schemeClr val="tx1"/>
                          </a:solidFill>
                          <a:effectLst/>
                        </a:rPr>
                        <a:t>, Collection, Map, or Array is valid as long as it's not null, and its size/length is greater than zero. </a:t>
                      </a:r>
                      <a:endParaRPr lang="en-IN" b="1" dirty="0"/>
                    </a:p>
                  </a:txBody>
                  <a:tcPr/>
                </a:tc>
                <a:extLst>
                  <a:ext uri="{0D108BD9-81ED-4DB2-BD59-A6C34878D82A}">
                    <a16:rowId xmlns:a16="http://schemas.microsoft.com/office/drawing/2014/main" val="2661080338"/>
                  </a:ext>
                </a:extLst>
              </a:tr>
              <a:tr h="594613">
                <a:tc>
                  <a:txBody>
                    <a:bodyPr/>
                    <a:lstStyle/>
                    <a:p>
                      <a:r>
                        <a:rPr lang="en-US" sz="1800" b="1" kern="1200" dirty="0">
                          <a:solidFill>
                            <a:schemeClr val="tx1"/>
                          </a:solidFill>
                          <a:effectLst/>
                        </a:rPr>
                        <a:t>@NotBlank</a:t>
                      </a:r>
                      <a:endParaRPr lang="en-IN" b="1" dirty="0"/>
                    </a:p>
                  </a:txBody>
                  <a:tcPr/>
                </a:tc>
                <a:tc>
                  <a:txBody>
                    <a:bodyPr/>
                    <a:lstStyle/>
                    <a:p>
                      <a:r>
                        <a:rPr lang="en-US" sz="1800" b="1" kern="1200" dirty="0">
                          <a:solidFill>
                            <a:schemeClr val="tx1"/>
                          </a:solidFill>
                          <a:effectLst/>
                        </a:rPr>
                        <a:t>@NotBlank: a constrained String is valid as long as it's not null, and the trimmed length is greater than zero.</a:t>
                      </a:r>
                      <a:endParaRPr lang="en-IN" b="1" dirty="0"/>
                    </a:p>
                  </a:txBody>
                  <a:tcPr/>
                </a:tc>
                <a:extLst>
                  <a:ext uri="{0D108BD9-81ED-4DB2-BD59-A6C34878D82A}">
                    <a16:rowId xmlns:a16="http://schemas.microsoft.com/office/drawing/2014/main" val="1728449600"/>
                  </a:ext>
                </a:extLst>
              </a:tr>
            </a:tbl>
          </a:graphicData>
        </a:graphic>
      </p:graphicFrame>
    </p:spTree>
    <p:extLst>
      <p:ext uri="{BB962C8B-B14F-4D97-AF65-F5344CB8AC3E}">
        <p14:creationId xmlns:p14="http://schemas.microsoft.com/office/powerpoint/2010/main" val="62144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123DA-4937-B932-DE92-A50CB678964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81B7E1E-CD1D-868D-A8B7-E3D0A98DA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9" y="-4016"/>
            <a:ext cx="12526297" cy="6858000"/>
          </a:xfrm>
          <a:prstGeom prst="rect">
            <a:avLst/>
          </a:prstGeom>
        </p:spPr>
      </p:pic>
      <p:sp>
        <p:nvSpPr>
          <p:cNvPr id="2" name="TextBox 1">
            <a:extLst>
              <a:ext uri="{FF2B5EF4-FFF2-40B4-BE49-F238E27FC236}">
                <a16:creationId xmlns:a16="http://schemas.microsoft.com/office/drawing/2014/main" id="{B76A9C97-CCFE-89B9-4E84-ACDDC6873A51}"/>
              </a:ext>
            </a:extLst>
          </p:cNvPr>
          <p:cNvSpPr txBox="1"/>
          <p:nvPr/>
        </p:nvSpPr>
        <p:spPr>
          <a:xfrm>
            <a:off x="1101213" y="501444"/>
            <a:ext cx="5781368" cy="646331"/>
          </a:xfrm>
          <a:prstGeom prst="rect">
            <a:avLst/>
          </a:prstGeom>
          <a:noFill/>
        </p:spPr>
        <p:txBody>
          <a:bodyPr wrap="square" rtlCol="0">
            <a:spAutoFit/>
          </a:bodyPr>
          <a:lstStyle/>
          <a:p>
            <a:r>
              <a:rPr lang="en-IN" sz="3600" b="1" u="sng" dirty="0">
                <a:solidFill>
                  <a:schemeClr val="accent1">
                    <a:lumMod val="50000"/>
                  </a:schemeClr>
                </a:solidFill>
              </a:rPr>
              <a:t>ADVANTAGES</a:t>
            </a:r>
          </a:p>
        </p:txBody>
      </p:sp>
      <p:pic>
        <p:nvPicPr>
          <p:cNvPr id="6" name="Picture 5">
            <a:extLst>
              <a:ext uri="{FF2B5EF4-FFF2-40B4-BE49-F238E27FC236}">
                <a16:creationId xmlns:a16="http://schemas.microsoft.com/office/drawing/2014/main" id="{828121AB-C7CE-998C-59FA-2D63DF95A31B}"/>
              </a:ext>
            </a:extLst>
          </p:cNvPr>
          <p:cNvPicPr>
            <a:picLocks noChangeAspect="1"/>
          </p:cNvPicPr>
          <p:nvPr/>
        </p:nvPicPr>
        <p:blipFill>
          <a:blip r:embed="rId3">
            <a:extLst>
              <a:ext uri="{28A0092B-C50C-407E-A947-70E740481C1C}">
                <a14:useLocalDpi xmlns:a14="http://schemas.microsoft.com/office/drawing/2010/main" val="0"/>
              </a:ext>
            </a:extLst>
          </a:blip>
          <a:srcRect l="50000" t="47232" b="12436"/>
          <a:stretch/>
        </p:blipFill>
        <p:spPr>
          <a:xfrm>
            <a:off x="6096000" y="4649208"/>
            <a:ext cx="1651376" cy="1638295"/>
          </a:xfrm>
          <a:prstGeom prst="rect">
            <a:avLst/>
          </a:prstGeom>
          <a:ln>
            <a:noFill/>
          </a:ln>
          <a:effectLst>
            <a:softEdge rad="112500"/>
          </a:effectLst>
        </p:spPr>
      </p:pic>
      <p:pic>
        <p:nvPicPr>
          <p:cNvPr id="4" name="Graphic 3" descr="Right pointing backhand index with solid fill">
            <a:extLst>
              <a:ext uri="{FF2B5EF4-FFF2-40B4-BE49-F238E27FC236}">
                <a16:creationId xmlns:a16="http://schemas.microsoft.com/office/drawing/2014/main" id="{58DB96ED-9E30-71D6-8D15-3F5534810F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526600">
            <a:off x="7529302" y="4579685"/>
            <a:ext cx="652458" cy="472110"/>
          </a:xfrm>
          <a:prstGeom prst="rect">
            <a:avLst/>
          </a:prstGeom>
        </p:spPr>
      </p:pic>
      <p:pic>
        <p:nvPicPr>
          <p:cNvPr id="8" name="Picture 7">
            <a:extLst>
              <a:ext uri="{FF2B5EF4-FFF2-40B4-BE49-F238E27FC236}">
                <a16:creationId xmlns:a16="http://schemas.microsoft.com/office/drawing/2014/main" id="{1E392E18-C61A-F86C-1C73-B028353CED26}"/>
              </a:ext>
            </a:extLst>
          </p:cNvPr>
          <p:cNvPicPr>
            <a:picLocks noChangeAspect="1"/>
          </p:cNvPicPr>
          <p:nvPr/>
        </p:nvPicPr>
        <p:blipFill>
          <a:blip r:embed="rId3">
            <a:extLst>
              <a:ext uri="{28A0092B-C50C-407E-A947-70E740481C1C}">
                <a14:useLocalDpi xmlns:a14="http://schemas.microsoft.com/office/drawing/2010/main" val="0"/>
              </a:ext>
            </a:extLst>
          </a:blip>
          <a:srcRect t="6945" r="57442" b="54353"/>
          <a:stretch/>
        </p:blipFill>
        <p:spPr>
          <a:xfrm>
            <a:off x="4675926" y="3755923"/>
            <a:ext cx="1405570" cy="1502381"/>
          </a:xfrm>
          <a:prstGeom prst="rect">
            <a:avLst/>
          </a:prstGeom>
          <a:ln>
            <a:noFill/>
          </a:ln>
          <a:effectLst>
            <a:softEdge rad="112500"/>
          </a:effectLst>
        </p:spPr>
      </p:pic>
      <p:pic>
        <p:nvPicPr>
          <p:cNvPr id="14" name="Graphic 13" descr="Right pointing backhand index with solid fill">
            <a:extLst>
              <a:ext uri="{FF2B5EF4-FFF2-40B4-BE49-F238E27FC236}">
                <a16:creationId xmlns:a16="http://schemas.microsoft.com/office/drawing/2014/main" id="{612536A0-641A-2959-C3F5-FCE88D6C15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1874843">
            <a:off x="4207944" y="4017107"/>
            <a:ext cx="707939" cy="536222"/>
          </a:xfrm>
          <a:prstGeom prst="rect">
            <a:avLst/>
          </a:prstGeom>
        </p:spPr>
      </p:pic>
      <p:pic>
        <p:nvPicPr>
          <p:cNvPr id="16" name="Picture 15">
            <a:extLst>
              <a:ext uri="{FF2B5EF4-FFF2-40B4-BE49-F238E27FC236}">
                <a16:creationId xmlns:a16="http://schemas.microsoft.com/office/drawing/2014/main" id="{16DA25AE-E33D-4D4C-8104-C416B6F3DDE1}"/>
              </a:ext>
            </a:extLst>
          </p:cNvPr>
          <p:cNvPicPr>
            <a:picLocks noChangeAspect="1"/>
          </p:cNvPicPr>
          <p:nvPr/>
        </p:nvPicPr>
        <p:blipFill>
          <a:blip r:embed="rId8">
            <a:extLst>
              <a:ext uri="{28A0092B-C50C-407E-A947-70E740481C1C}">
                <a14:useLocalDpi xmlns:a14="http://schemas.microsoft.com/office/drawing/2010/main" val="0"/>
              </a:ext>
            </a:extLst>
          </a:blip>
          <a:srcRect l="8821" t="13938" r="8317" b="11386"/>
          <a:stretch/>
        </p:blipFill>
        <p:spPr>
          <a:xfrm>
            <a:off x="6263148" y="2524829"/>
            <a:ext cx="1405570" cy="1638295"/>
          </a:xfrm>
          <a:prstGeom prst="rect">
            <a:avLst/>
          </a:prstGeom>
          <a:ln>
            <a:noFill/>
          </a:ln>
          <a:effectLst>
            <a:softEdge rad="112500"/>
          </a:effectLst>
        </p:spPr>
      </p:pic>
      <p:pic>
        <p:nvPicPr>
          <p:cNvPr id="18" name="Graphic 17" descr="Right pointing backhand index with solid fill">
            <a:extLst>
              <a:ext uri="{FF2B5EF4-FFF2-40B4-BE49-F238E27FC236}">
                <a16:creationId xmlns:a16="http://schemas.microsoft.com/office/drawing/2014/main" id="{41101AD6-8874-79C6-4143-E11268DA4A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822193">
            <a:off x="7379334" y="2920235"/>
            <a:ext cx="736081" cy="431703"/>
          </a:xfrm>
          <a:prstGeom prst="rect">
            <a:avLst/>
          </a:prstGeom>
        </p:spPr>
      </p:pic>
      <p:pic>
        <p:nvPicPr>
          <p:cNvPr id="20" name="Picture 19">
            <a:extLst>
              <a:ext uri="{FF2B5EF4-FFF2-40B4-BE49-F238E27FC236}">
                <a16:creationId xmlns:a16="http://schemas.microsoft.com/office/drawing/2014/main" id="{71F50927-1CDB-0A61-DF3F-1B66CEBD445C}"/>
              </a:ext>
            </a:extLst>
          </p:cNvPr>
          <p:cNvPicPr>
            <a:picLocks noChangeAspect="1"/>
          </p:cNvPicPr>
          <p:nvPr/>
        </p:nvPicPr>
        <p:blipFill>
          <a:blip r:embed="rId11">
            <a:extLst>
              <a:ext uri="{28A0092B-C50C-407E-A947-70E740481C1C}">
                <a14:useLocalDpi xmlns:a14="http://schemas.microsoft.com/office/drawing/2010/main" val="0"/>
              </a:ext>
            </a:extLst>
          </a:blip>
          <a:srcRect l="68151" t="48507" r="3600" b="9254"/>
          <a:stretch/>
        </p:blipFill>
        <p:spPr>
          <a:xfrm>
            <a:off x="4606658" y="1786689"/>
            <a:ext cx="1474838" cy="1638295"/>
          </a:xfrm>
          <a:prstGeom prst="rect">
            <a:avLst/>
          </a:prstGeom>
          <a:ln>
            <a:noFill/>
          </a:ln>
          <a:effectLst>
            <a:softEdge rad="112500"/>
          </a:effectLst>
        </p:spPr>
      </p:pic>
      <p:pic>
        <p:nvPicPr>
          <p:cNvPr id="22" name="Graphic 21" descr="Right pointing backhand index with solid fill">
            <a:extLst>
              <a:ext uri="{FF2B5EF4-FFF2-40B4-BE49-F238E27FC236}">
                <a16:creationId xmlns:a16="http://schemas.microsoft.com/office/drawing/2014/main" id="{D416CE79-2F53-56EF-BF88-F493BA0064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2128271">
            <a:off x="4235716" y="1720716"/>
            <a:ext cx="741884" cy="509072"/>
          </a:xfrm>
          <a:prstGeom prst="rect">
            <a:avLst/>
          </a:prstGeom>
        </p:spPr>
      </p:pic>
      <p:sp>
        <p:nvSpPr>
          <p:cNvPr id="25" name="TextBox 24">
            <a:extLst>
              <a:ext uri="{FF2B5EF4-FFF2-40B4-BE49-F238E27FC236}">
                <a16:creationId xmlns:a16="http://schemas.microsoft.com/office/drawing/2014/main" id="{0432B91E-32A6-F996-2A1C-BDC2F90C55F4}"/>
              </a:ext>
            </a:extLst>
          </p:cNvPr>
          <p:cNvSpPr txBox="1"/>
          <p:nvPr/>
        </p:nvSpPr>
        <p:spPr>
          <a:xfrm>
            <a:off x="8052619" y="1885564"/>
            <a:ext cx="346095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b="1" dirty="0"/>
              <a:t>Easy Ordering</a:t>
            </a:r>
          </a:p>
          <a:p>
            <a:pPr algn="just"/>
            <a:r>
              <a:rPr lang="en-IN" dirty="0"/>
              <a:t>This system make easy to order the book, it is helpful for order it carefully.</a:t>
            </a:r>
          </a:p>
        </p:txBody>
      </p:sp>
      <p:sp>
        <p:nvSpPr>
          <p:cNvPr id="26" name="TextBox 25">
            <a:extLst>
              <a:ext uri="{FF2B5EF4-FFF2-40B4-BE49-F238E27FC236}">
                <a16:creationId xmlns:a16="http://schemas.microsoft.com/office/drawing/2014/main" id="{E74B4E7A-EEAC-F29C-1BC5-03C6AB393643}"/>
              </a:ext>
            </a:extLst>
          </p:cNvPr>
          <p:cNvSpPr txBox="1"/>
          <p:nvPr/>
        </p:nvSpPr>
        <p:spPr>
          <a:xfrm>
            <a:off x="8052619" y="4268026"/>
            <a:ext cx="3460955"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b="1" dirty="0"/>
              <a:t>Time Saving</a:t>
            </a:r>
          </a:p>
          <a:p>
            <a:pPr algn="just"/>
            <a:r>
              <a:rPr lang="en-IN" dirty="0"/>
              <a:t>System helpful to order book easily and make simple to order the book.</a:t>
            </a:r>
          </a:p>
        </p:txBody>
      </p:sp>
      <p:sp>
        <p:nvSpPr>
          <p:cNvPr id="27" name="TextBox 26">
            <a:extLst>
              <a:ext uri="{FF2B5EF4-FFF2-40B4-BE49-F238E27FC236}">
                <a16:creationId xmlns:a16="http://schemas.microsoft.com/office/drawing/2014/main" id="{2186FBEF-6719-DF66-0966-1891C7968561}"/>
              </a:ext>
            </a:extLst>
          </p:cNvPr>
          <p:cNvSpPr txBox="1"/>
          <p:nvPr/>
        </p:nvSpPr>
        <p:spPr>
          <a:xfrm>
            <a:off x="1170039" y="3539642"/>
            <a:ext cx="308352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b="1" dirty="0"/>
              <a:t>Accurate Information</a:t>
            </a:r>
          </a:p>
          <a:p>
            <a:r>
              <a:rPr lang="en-IN" dirty="0"/>
              <a:t>Here all records are fully checked and verified.</a:t>
            </a:r>
          </a:p>
        </p:txBody>
      </p:sp>
      <p:sp>
        <p:nvSpPr>
          <p:cNvPr id="28" name="TextBox 27">
            <a:extLst>
              <a:ext uri="{FF2B5EF4-FFF2-40B4-BE49-F238E27FC236}">
                <a16:creationId xmlns:a16="http://schemas.microsoft.com/office/drawing/2014/main" id="{D85B18A0-1932-877C-7597-A068C0D84776}"/>
              </a:ext>
            </a:extLst>
          </p:cNvPr>
          <p:cNvSpPr txBox="1"/>
          <p:nvPr/>
        </p:nvSpPr>
        <p:spPr>
          <a:xfrm>
            <a:off x="1101213" y="1517865"/>
            <a:ext cx="3152351"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IN" b="1" dirty="0"/>
              <a:t>Record Of Books</a:t>
            </a:r>
          </a:p>
          <a:p>
            <a:pPr algn="just"/>
            <a:r>
              <a:rPr lang="en-IN" dirty="0"/>
              <a:t>System helpful for handle all records of books properly. Here all books arranged by each category.</a:t>
            </a:r>
          </a:p>
        </p:txBody>
      </p:sp>
    </p:spTree>
    <p:extLst>
      <p:ext uri="{BB962C8B-B14F-4D97-AF65-F5344CB8AC3E}">
        <p14:creationId xmlns:p14="http://schemas.microsoft.com/office/powerpoint/2010/main" val="20300088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436</TotalTime>
  <Words>854</Words>
  <Application>Microsoft Office PowerPoint</Application>
  <PresentationFormat>Widescreen</PresentationFormat>
  <Paragraphs>93</Paragraphs>
  <Slides>27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AmazonEmber</vt:lpstr>
      <vt:lpstr>Arial</vt:lpstr>
      <vt:lpstr>Calibri</vt:lpstr>
      <vt:lpstr>Century Gothic</vt:lpstr>
      <vt:lpstr>ff2</vt:lpstr>
      <vt:lpstr>Google Sans</vt:lpstr>
      <vt:lpstr>Wingdings</vt:lpstr>
      <vt:lpstr>Wingdings 3</vt:lpstr>
      <vt:lpstr>Ion Boardroom</vt:lpstr>
      <vt:lpstr>BOOK KEEPING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kalyaninawale078@gmail.com</dc:creator>
  <cp:lastModifiedBy>kalyaninawale078@gmail.com</cp:lastModifiedBy>
  <cp:revision>43</cp:revision>
  <dcterms:created xsi:type="dcterms:W3CDTF">2024-11-16T04:20:15Z</dcterms:created>
  <dcterms:modified xsi:type="dcterms:W3CDTF">2024-11-17T09:13:42Z</dcterms:modified>
</cp:coreProperties>
</file>